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34"/>
    <p:sldMasterId id="2147483771" r:id="rId35"/>
    <p:sldMasterId id="2147483785" r:id="rId36"/>
    <p:sldMasterId id="2147483799" r:id="rId37"/>
    <p:sldMasterId id="2147483813" r:id="rId38"/>
    <p:sldMasterId id="2147483825" r:id="rId39"/>
    <p:sldMasterId id="2147483832" r:id="rId40"/>
  </p:sldMasterIdLst>
  <p:notesMasterIdLst>
    <p:notesMasterId r:id="rId62"/>
  </p:notesMasterIdLst>
  <p:handoutMasterIdLst>
    <p:handoutMasterId r:id="rId63"/>
  </p:handoutMasterIdLst>
  <p:sldIdLst>
    <p:sldId id="566" r:id="rId41"/>
    <p:sldId id="725" r:id="rId42"/>
    <p:sldId id="724" r:id="rId43"/>
    <p:sldId id="730" r:id="rId44"/>
    <p:sldId id="731" r:id="rId45"/>
    <p:sldId id="732" r:id="rId46"/>
    <p:sldId id="702" r:id="rId47"/>
    <p:sldId id="711" r:id="rId48"/>
    <p:sldId id="712" r:id="rId49"/>
    <p:sldId id="708" r:id="rId50"/>
    <p:sldId id="722" r:id="rId51"/>
    <p:sldId id="687" r:id="rId52"/>
    <p:sldId id="689" r:id="rId53"/>
    <p:sldId id="721" r:id="rId54"/>
    <p:sldId id="691" r:id="rId55"/>
    <p:sldId id="692" r:id="rId56"/>
    <p:sldId id="694" r:id="rId57"/>
    <p:sldId id="715" r:id="rId58"/>
    <p:sldId id="703" r:id="rId59"/>
    <p:sldId id="720" r:id="rId60"/>
    <p:sldId id="564" r:id="rId6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H Kramer" initials="nhk" lastIdx="1" clrIdx="0"/>
  <p:cmAuthor id="1" name="Bork Kristin M" initials="BKM" lastIdx="2" clrIdx="1"/>
  <p:cmAuthor id="2" name="State of Oregon" initials="SoO" lastIdx="1" clrIdx="2"/>
  <p:cmAuthor id="3" name="Mounts Kimberly" initials="MK" lastIdx="6" clrIdx="3">
    <p:extLst/>
  </p:cmAuthor>
  <p:cmAuthor id="4" name="Gina Bianco" initials="GB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4FC57"/>
    <a:srgbClr val="005595"/>
    <a:srgbClr val="F3F9FA"/>
    <a:srgbClr val="EC8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6115" autoAdjust="0"/>
  </p:normalViewPr>
  <p:slideViewPr>
    <p:cSldViewPr>
      <p:cViewPr>
        <p:scale>
          <a:sx n="90" d="100"/>
          <a:sy n="90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902" y="66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4.xml"/><Relationship Id="rId40" Type="http://schemas.openxmlformats.org/officeDocument/2006/relationships/slideMaster" Target="slideMasters/slideMaster7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2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2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5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3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hs.sdc.pvt\HSB\OHIT\Staff%20Working%20Folders\Hale,%20Karen\Workspace%20for%20BH%20Survey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270011854928298"/>
          <c:y val="7.2131481090033603E-2"/>
          <c:w val="0.60815604270405299"/>
          <c:h val="0.90021866541262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Time!$B$27</c:f>
              <c:strCache>
                <c:ptCount val="1"/>
                <c:pt idx="0">
                  <c:v>Most/All</c:v>
                </c:pt>
              </c:strCache>
            </c:strRef>
          </c:tx>
          <c:spPr>
            <a:solidFill>
              <a:srgbClr val="EC7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Time!$A$28:$A$36</c:f>
              <c:strCache>
                <c:ptCount val="9"/>
                <c:pt idx="0">
                  <c:v>Paper document exchange </c:v>
                </c:pt>
                <c:pt idx="1">
                  <c:v>Fax </c:v>
                </c:pt>
                <c:pt idx="2">
                  <c:v>eFax</c:v>
                </c:pt>
                <c:pt idx="3">
                  <c:v>Secure Email</c:v>
                </c:pt>
                <c:pt idx="4">
                  <c:v>Direct Secure Messaging</c:v>
                </c:pt>
                <c:pt idx="5">
                  <c:v>Shared EHR</c:v>
                </c:pt>
                <c:pt idx="6">
                  <c:v>Epic Care Everywhere</c:v>
                </c:pt>
                <c:pt idx="7">
                  <c:v>Regional or Private Health Information Exchange</c:v>
                </c:pt>
                <c:pt idx="8">
                  <c:v>PreManage</c:v>
                </c:pt>
              </c:strCache>
            </c:strRef>
          </c:cat>
          <c:val>
            <c:numRef>
              <c:f>Time!$B$28:$B$36</c:f>
              <c:numCache>
                <c:formatCode>General</c:formatCode>
                <c:ptCount val="9"/>
                <c:pt idx="0">
                  <c:v>15</c:v>
                </c:pt>
                <c:pt idx="1">
                  <c:v>47</c:v>
                </c:pt>
                <c:pt idx="2">
                  <c:v>15</c:v>
                </c:pt>
                <c:pt idx="3">
                  <c:v>16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Time!$C$27</c:f>
              <c:strCache>
                <c:ptCount val="1"/>
                <c:pt idx="0">
                  <c:v>Some/Little</c:v>
                </c:pt>
              </c:strCache>
            </c:strRef>
          </c:tx>
          <c:spPr>
            <a:solidFill>
              <a:srgbClr val="F097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Time!$A$28:$A$36</c:f>
              <c:strCache>
                <c:ptCount val="9"/>
                <c:pt idx="0">
                  <c:v>Paper document exchange </c:v>
                </c:pt>
                <c:pt idx="1">
                  <c:v>Fax </c:v>
                </c:pt>
                <c:pt idx="2">
                  <c:v>eFax</c:v>
                </c:pt>
                <c:pt idx="3">
                  <c:v>Secure Email</c:v>
                </c:pt>
                <c:pt idx="4">
                  <c:v>Direct Secure Messaging</c:v>
                </c:pt>
                <c:pt idx="5">
                  <c:v>Shared EHR</c:v>
                </c:pt>
                <c:pt idx="6">
                  <c:v>Epic Care Everywhere</c:v>
                </c:pt>
                <c:pt idx="7">
                  <c:v>Regional or Private Health Information Exchange</c:v>
                </c:pt>
                <c:pt idx="8">
                  <c:v>PreManage</c:v>
                </c:pt>
              </c:strCache>
            </c:strRef>
          </c:cat>
          <c:val>
            <c:numRef>
              <c:f>Time!$C$28:$C$36</c:f>
              <c:numCache>
                <c:formatCode>General</c:formatCode>
                <c:ptCount val="9"/>
                <c:pt idx="0">
                  <c:v>67</c:v>
                </c:pt>
                <c:pt idx="1">
                  <c:v>41</c:v>
                </c:pt>
                <c:pt idx="2">
                  <c:v>27</c:v>
                </c:pt>
                <c:pt idx="3">
                  <c:v>62</c:v>
                </c:pt>
                <c:pt idx="4">
                  <c:v>28</c:v>
                </c:pt>
                <c:pt idx="5">
                  <c:v>16</c:v>
                </c:pt>
                <c:pt idx="6">
                  <c:v>3</c:v>
                </c:pt>
                <c:pt idx="7">
                  <c:v>11</c:v>
                </c:pt>
                <c:pt idx="8">
                  <c:v>9</c:v>
                </c:pt>
              </c:numCache>
            </c:numRef>
          </c:val>
        </c:ser>
        <c:ser>
          <c:idx val="2"/>
          <c:order val="2"/>
          <c:tx>
            <c:strRef>
              <c:f>Time!$D$27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Time!$A$28:$A$36</c:f>
              <c:strCache>
                <c:ptCount val="9"/>
                <c:pt idx="0">
                  <c:v>Paper document exchange </c:v>
                </c:pt>
                <c:pt idx="1">
                  <c:v>Fax </c:v>
                </c:pt>
                <c:pt idx="2">
                  <c:v>eFax</c:v>
                </c:pt>
                <c:pt idx="3">
                  <c:v>Secure Email</c:v>
                </c:pt>
                <c:pt idx="4">
                  <c:v>Direct Secure Messaging</c:v>
                </c:pt>
                <c:pt idx="5">
                  <c:v>Shared EHR</c:v>
                </c:pt>
                <c:pt idx="6">
                  <c:v>Epic Care Everywhere</c:v>
                </c:pt>
                <c:pt idx="7">
                  <c:v>Regional or Private Health Information Exchange</c:v>
                </c:pt>
                <c:pt idx="8">
                  <c:v>PreManage</c:v>
                </c:pt>
              </c:strCache>
            </c:strRef>
          </c:cat>
          <c:val>
            <c:numRef>
              <c:f>Time!$D$28:$D$36</c:f>
              <c:numCache>
                <c:formatCode>General</c:formatCode>
                <c:ptCount val="9"/>
                <c:pt idx="0">
                  <c:v>8</c:v>
                </c:pt>
                <c:pt idx="1">
                  <c:v>2</c:v>
                </c:pt>
                <c:pt idx="2">
                  <c:v>28</c:v>
                </c:pt>
                <c:pt idx="3">
                  <c:v>7</c:v>
                </c:pt>
                <c:pt idx="4">
                  <c:v>31</c:v>
                </c:pt>
                <c:pt idx="5">
                  <c:v>41</c:v>
                </c:pt>
                <c:pt idx="6">
                  <c:v>46</c:v>
                </c:pt>
                <c:pt idx="7">
                  <c:v>39</c:v>
                </c:pt>
                <c:pt idx="8">
                  <c:v>37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8705408"/>
        <c:axId val="89422016"/>
      </c:barChart>
      <c:catAx>
        <c:axId val="1387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22016"/>
        <c:crosses val="autoZero"/>
        <c:auto val="1"/>
        <c:lblAlgn val="ctr"/>
        <c:lblOffset val="100"/>
        <c:noMultiLvlLbl val="0"/>
      </c:catAx>
      <c:valAx>
        <c:axId val="89422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7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884049454962401"/>
          <c:y val="0"/>
          <c:w val="0.46668389657832299"/>
          <c:h val="5.956336586396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22119">
          <a:srgbClr val="5B9BD5">
            <a:lumMod val="20000"/>
            <a:lumOff val="80000"/>
          </a:srgbClr>
        </a:gs>
        <a:gs pos="45140">
          <a:srgbClr val="CFE2F3"/>
        </a:gs>
        <a:gs pos="0">
          <a:srgbClr val="5B9BD5">
            <a:lumMod val="5000"/>
            <a:lumOff val="95000"/>
          </a:srgbClr>
        </a:gs>
        <a:gs pos="74000">
          <a:srgbClr val="5B9BD5">
            <a:lumMod val="45000"/>
            <a:lumOff val="55000"/>
          </a:srgbClr>
        </a:gs>
        <a:gs pos="83000">
          <a:srgbClr val="5B9BD5">
            <a:lumMod val="45000"/>
            <a:lumOff val="55000"/>
          </a:srgbClr>
        </a:gs>
        <a:gs pos="100000">
          <a:srgbClr val="5B9BD5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7-23T18:22:01.262" idx="1">
    <p:pos x="4899" y="2542"/>
    <p:text>We didn't have any metrics assoicated with SSA as we determined that it wasn't vaible during the grant year due to the complexity of the connection.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7-23T21:04:39.891" idx="6">
    <p:pos x="4263" y="1336"/>
    <p:text>We are finalizing interfaces with Adaugeo and they have clinics in Union and Lane Counites as well so these should be green too, please.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7-23T20:56:07.198" idx="2">
    <p:pos x="3151" y="3895"/>
    <p:text>We are also connecting with Epic using Care Everywhere so might add HIEs to this.</p:text>
  </p:cm>
  <p:cm authorId="4" dt="2017-07-23T20:56:24.439" idx="3">
    <p:pos x="3985" y="2967"/>
    <p:text>Might add HIEs and health systems to this as well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7-23T20:57:34.355" idx="4">
    <p:pos x="3777" y="2337"/>
    <p:text>should this be: "Enusring HIE provides meaningful services and information is complex"?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7-23T20:58:38.165" idx="5">
    <p:pos x="3851" y="2652"/>
    <p:text>Should directory and credentialing be capitalized?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A8DB5-FFD6-46B9-936D-BC37F503AD04}" type="doc">
      <dgm:prSet loTypeId="urn:microsoft.com/office/officeart/2005/8/layout/hList7" loCatId="relationship" qsTypeId="urn:microsoft.com/office/officeart/2005/8/quickstyle/simple4" qsCatId="simple" csTypeId="urn:microsoft.com/office/officeart/2005/8/colors/accent1_2" csCatId="accent1" phldr="1"/>
      <dgm:spPr/>
    </dgm:pt>
    <dgm:pt modelId="{AF5347D2-78A1-4DFB-BDF6-04D629862A6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Care coordination</a:t>
          </a:r>
          <a:endParaRPr lang="en-US" dirty="0"/>
        </a:p>
      </dgm:t>
    </dgm:pt>
    <dgm:pt modelId="{E34E5388-0DBA-425B-ABC2-A7AD4BAF98D5}" type="parTrans" cxnId="{2D13FCE3-08DA-40EC-B320-CD40D24DCE24}">
      <dgm:prSet/>
      <dgm:spPr/>
      <dgm:t>
        <a:bodyPr/>
        <a:lstStyle/>
        <a:p>
          <a:endParaRPr lang="en-US"/>
        </a:p>
      </dgm:t>
    </dgm:pt>
    <dgm:pt modelId="{5ED2E1A1-1D81-4FFC-8B0B-957DAD3154CB}" type="sibTrans" cxnId="{2D13FCE3-08DA-40EC-B320-CD40D24DCE24}">
      <dgm:prSet/>
      <dgm:spPr/>
      <dgm:t>
        <a:bodyPr/>
        <a:lstStyle/>
        <a:p>
          <a:endParaRPr lang="en-US"/>
        </a:p>
      </dgm:t>
    </dgm:pt>
    <dgm:pt modelId="{3064BDEC-C660-4352-9FFA-BB8C3D4C44B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Performance metrics show value</a:t>
          </a:r>
          <a:endParaRPr lang="en-US" dirty="0"/>
        </a:p>
      </dgm:t>
    </dgm:pt>
    <dgm:pt modelId="{E5CD40B8-2BE1-4434-BCFE-49D65DC9380F}" type="parTrans" cxnId="{616F1041-934A-457D-9647-5870D2575CCD}">
      <dgm:prSet/>
      <dgm:spPr/>
      <dgm:t>
        <a:bodyPr/>
        <a:lstStyle/>
        <a:p>
          <a:endParaRPr lang="en-US"/>
        </a:p>
      </dgm:t>
    </dgm:pt>
    <dgm:pt modelId="{B787E8CE-50F3-42F0-B155-E76EA19A5968}" type="sibTrans" cxnId="{616F1041-934A-457D-9647-5870D2575CCD}">
      <dgm:prSet/>
      <dgm:spPr/>
      <dgm:t>
        <a:bodyPr/>
        <a:lstStyle/>
        <a:p>
          <a:endParaRPr lang="en-US"/>
        </a:p>
      </dgm:t>
    </dgm:pt>
    <dgm:pt modelId="{FFBB64E2-E607-4D03-A553-AC2A2DB9ABD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Shared governance and Supports</a:t>
          </a:r>
          <a:endParaRPr lang="en-US" dirty="0"/>
        </a:p>
      </dgm:t>
    </dgm:pt>
    <dgm:pt modelId="{B2E91997-6A83-424C-8676-E2C2A7A0472F}" type="parTrans" cxnId="{CB714D7D-2ABB-48DD-83F5-AD1C1B00BB8D}">
      <dgm:prSet/>
      <dgm:spPr/>
      <dgm:t>
        <a:bodyPr/>
        <a:lstStyle/>
        <a:p>
          <a:endParaRPr lang="en-US"/>
        </a:p>
      </dgm:t>
    </dgm:pt>
    <dgm:pt modelId="{68E0163D-63BC-428B-9D5E-C587F548964C}" type="sibTrans" cxnId="{CB714D7D-2ABB-48DD-83F5-AD1C1B00BB8D}">
      <dgm:prSet/>
      <dgm:spPr/>
      <dgm:t>
        <a:bodyPr/>
        <a:lstStyle/>
        <a:p>
          <a:endParaRPr lang="en-US"/>
        </a:p>
      </dgm:t>
    </dgm:pt>
    <dgm:pt modelId="{16FD2039-58C6-4406-9327-ECA465C256BF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New payment models support transformation</a:t>
          </a:r>
          <a:endParaRPr lang="en-US" dirty="0"/>
        </a:p>
      </dgm:t>
    </dgm:pt>
    <dgm:pt modelId="{F8FDCADD-FC89-4C22-8470-6EBB964BD7A8}" type="parTrans" cxnId="{E40E57A3-3779-4A49-9D3E-1E9746C970F3}">
      <dgm:prSet/>
      <dgm:spPr/>
      <dgm:t>
        <a:bodyPr/>
        <a:lstStyle/>
        <a:p>
          <a:endParaRPr lang="en-US"/>
        </a:p>
      </dgm:t>
    </dgm:pt>
    <dgm:pt modelId="{E673D690-3346-482E-9827-53A76A8CEE5E}" type="sibTrans" cxnId="{E40E57A3-3779-4A49-9D3E-1E9746C970F3}">
      <dgm:prSet/>
      <dgm:spPr/>
      <dgm:t>
        <a:bodyPr/>
        <a:lstStyle/>
        <a:p>
          <a:endParaRPr lang="en-US"/>
        </a:p>
      </dgm:t>
    </dgm:pt>
    <dgm:pt modelId="{5DBD4F78-15C0-4990-A8E6-E15F9831DB37}" type="pres">
      <dgm:prSet presAssocID="{1DCA8DB5-FFD6-46B9-936D-BC37F503AD04}" presName="Name0" presStyleCnt="0">
        <dgm:presLayoutVars>
          <dgm:dir/>
          <dgm:resizeHandles val="exact"/>
        </dgm:presLayoutVars>
      </dgm:prSet>
      <dgm:spPr/>
    </dgm:pt>
    <dgm:pt modelId="{589B7525-1591-4602-BF06-C776EE832060}" type="pres">
      <dgm:prSet presAssocID="{1DCA8DB5-FFD6-46B9-936D-BC37F503AD04}" presName="fgShape" presStyleLbl="fgShp" presStyleIdx="0" presStyleCnt="1" custScaleX="100171" custScaleY="179012"/>
      <dgm:spPr/>
    </dgm:pt>
    <dgm:pt modelId="{B2C86FAB-A98E-4208-853B-0F452C156AD0}" type="pres">
      <dgm:prSet presAssocID="{1DCA8DB5-FFD6-46B9-936D-BC37F503AD04}" presName="linComp" presStyleCnt="0"/>
      <dgm:spPr/>
    </dgm:pt>
    <dgm:pt modelId="{108C0380-6409-4885-9AE1-0F165C39850E}" type="pres">
      <dgm:prSet presAssocID="{AF5347D2-78A1-4DFB-BDF6-04D629862A6D}" presName="compNode" presStyleCnt="0"/>
      <dgm:spPr/>
    </dgm:pt>
    <dgm:pt modelId="{20524BF0-00FC-48F2-8857-15CE4B98ED1F}" type="pres">
      <dgm:prSet presAssocID="{AF5347D2-78A1-4DFB-BDF6-04D629862A6D}" presName="bkgdShape" presStyleLbl="node1" presStyleIdx="0" presStyleCnt="4" custLinFactNeighborX="-62568" custLinFactNeighborY="-796"/>
      <dgm:spPr/>
      <dgm:t>
        <a:bodyPr/>
        <a:lstStyle/>
        <a:p>
          <a:endParaRPr lang="en-US"/>
        </a:p>
      </dgm:t>
    </dgm:pt>
    <dgm:pt modelId="{98EE9BCC-3BF8-41BA-B000-450ECCC5D6F2}" type="pres">
      <dgm:prSet presAssocID="{AF5347D2-78A1-4DFB-BDF6-04D629862A6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9349-EADA-45AA-94D9-FF2CBDD8F1C4}" type="pres">
      <dgm:prSet presAssocID="{AF5347D2-78A1-4DFB-BDF6-04D629862A6D}" presName="invisiNode" presStyleLbl="node1" presStyleIdx="0" presStyleCnt="4"/>
      <dgm:spPr/>
    </dgm:pt>
    <dgm:pt modelId="{3CA39BB2-C397-4A41-A02A-50DED1700FD7}" type="pres">
      <dgm:prSet presAssocID="{AF5347D2-78A1-4DFB-BDF6-04D629862A6D}" presName="imagNode" presStyleLbl="fgImgPlace1" presStyleIdx="0" presStyleCnt="4" custLinFactNeighborX="2801" custLinFactNeighborY="111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F58DDE-DF80-49DD-8615-27AF30E911B6}" type="pres">
      <dgm:prSet presAssocID="{5ED2E1A1-1D81-4FFC-8B0B-957DAD3154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69F852-B9FB-49B8-B9BB-5ABEC65BAB2A}" type="pres">
      <dgm:prSet presAssocID="{16FD2039-58C6-4406-9327-ECA465C256BF}" presName="compNode" presStyleCnt="0"/>
      <dgm:spPr/>
    </dgm:pt>
    <dgm:pt modelId="{03699D57-685E-42A8-9F04-05CF4291DF89}" type="pres">
      <dgm:prSet presAssocID="{16FD2039-58C6-4406-9327-ECA465C256BF}" presName="bkgdShape" presStyleLbl="node1" presStyleIdx="1" presStyleCnt="4" custLinFactNeighborX="-798" custLinFactNeighborY="-1730"/>
      <dgm:spPr/>
      <dgm:t>
        <a:bodyPr/>
        <a:lstStyle/>
        <a:p>
          <a:endParaRPr lang="en-US"/>
        </a:p>
      </dgm:t>
    </dgm:pt>
    <dgm:pt modelId="{66D09793-87FA-473B-AE5E-0C52FE2C151B}" type="pres">
      <dgm:prSet presAssocID="{16FD2039-58C6-4406-9327-ECA465C256B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A72A4-3C5E-44F1-9CDE-0AEB072E65B1}" type="pres">
      <dgm:prSet presAssocID="{16FD2039-58C6-4406-9327-ECA465C256BF}" presName="invisiNode" presStyleLbl="node1" presStyleIdx="1" presStyleCnt="4"/>
      <dgm:spPr/>
    </dgm:pt>
    <dgm:pt modelId="{019B1FE5-D4F9-4E40-8532-88AF7A6725BD}" type="pres">
      <dgm:prSet presAssocID="{16FD2039-58C6-4406-9327-ECA465C256B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D5EBC3F-2AFB-4209-AE80-302091F10441}" type="pres">
      <dgm:prSet presAssocID="{E673D690-3346-482E-9827-53A76A8CEE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6F1229-1F27-4125-AFD4-7CA66B79A998}" type="pres">
      <dgm:prSet presAssocID="{3064BDEC-C660-4352-9FFA-BB8C3D4C44B1}" presName="compNode" presStyleCnt="0"/>
      <dgm:spPr/>
    </dgm:pt>
    <dgm:pt modelId="{00277A63-D1E7-410F-B672-0BE0E6124ADE}" type="pres">
      <dgm:prSet presAssocID="{3064BDEC-C660-4352-9FFA-BB8C3D4C44B1}" presName="bkgdShape" presStyleLbl="node1" presStyleIdx="2" presStyleCnt="4" custLinFactNeighborX="-1500"/>
      <dgm:spPr/>
      <dgm:t>
        <a:bodyPr/>
        <a:lstStyle/>
        <a:p>
          <a:endParaRPr lang="en-US"/>
        </a:p>
      </dgm:t>
    </dgm:pt>
    <dgm:pt modelId="{76C3AEBC-F44C-48A0-BB34-6C99DF1439B9}" type="pres">
      <dgm:prSet presAssocID="{3064BDEC-C660-4352-9FFA-BB8C3D4C44B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F39D5-1735-4C9D-95EB-F320118B6E99}" type="pres">
      <dgm:prSet presAssocID="{3064BDEC-C660-4352-9FFA-BB8C3D4C44B1}" presName="invisiNode" presStyleLbl="node1" presStyleIdx="2" presStyleCnt="4"/>
      <dgm:spPr/>
    </dgm:pt>
    <dgm:pt modelId="{36E02AF6-7413-4B3E-954D-1DEA7E6BF264}" type="pres">
      <dgm:prSet presAssocID="{3064BDEC-C660-4352-9FFA-BB8C3D4C44B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9D7EF5-E672-4792-ADA1-20ABE3652361}" type="pres">
      <dgm:prSet presAssocID="{B787E8CE-50F3-42F0-B155-E76EA19A59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051B91-7901-4589-B272-DE3CB076E8F7}" type="pres">
      <dgm:prSet presAssocID="{FFBB64E2-E607-4D03-A553-AC2A2DB9ABDD}" presName="compNode" presStyleCnt="0"/>
      <dgm:spPr/>
    </dgm:pt>
    <dgm:pt modelId="{014BB847-D190-44AD-AA8D-5B1910A05915}" type="pres">
      <dgm:prSet presAssocID="{FFBB64E2-E607-4D03-A553-AC2A2DB9ABDD}" presName="bkgdShape" presStyleLbl="node1" presStyleIdx="3" presStyleCnt="4"/>
      <dgm:spPr/>
      <dgm:t>
        <a:bodyPr/>
        <a:lstStyle/>
        <a:p>
          <a:endParaRPr lang="en-US"/>
        </a:p>
      </dgm:t>
    </dgm:pt>
    <dgm:pt modelId="{34282789-3212-425D-8C96-3B700F6A046F}" type="pres">
      <dgm:prSet presAssocID="{FFBB64E2-E607-4D03-A553-AC2A2DB9ABD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EF5D-6032-4602-97D9-7AACB6FD19F6}" type="pres">
      <dgm:prSet presAssocID="{FFBB64E2-E607-4D03-A553-AC2A2DB9ABDD}" presName="invisiNode" presStyleLbl="node1" presStyleIdx="3" presStyleCnt="4"/>
      <dgm:spPr/>
    </dgm:pt>
    <dgm:pt modelId="{4468ADB2-6251-4138-BB57-E18161F2B8E9}" type="pres">
      <dgm:prSet presAssocID="{FFBB64E2-E607-4D03-A553-AC2A2DB9ABD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E925D730-7695-4265-B2DC-AE1E00F72E6F}" type="presOf" srcId="{B787E8CE-50F3-42F0-B155-E76EA19A5968}" destId="{7E9D7EF5-E672-4792-ADA1-20ABE3652361}" srcOrd="0" destOrd="0" presId="urn:microsoft.com/office/officeart/2005/8/layout/hList7"/>
    <dgm:cxn modelId="{4CF66AEA-418E-42A7-A6AD-D0E955DBE001}" type="presOf" srcId="{FFBB64E2-E607-4D03-A553-AC2A2DB9ABDD}" destId="{34282789-3212-425D-8C96-3B700F6A046F}" srcOrd="1" destOrd="0" presId="urn:microsoft.com/office/officeart/2005/8/layout/hList7"/>
    <dgm:cxn modelId="{4AC2CAFA-9ADE-4797-B02A-FBA6583FC3BB}" type="presOf" srcId="{16FD2039-58C6-4406-9327-ECA465C256BF}" destId="{66D09793-87FA-473B-AE5E-0C52FE2C151B}" srcOrd="1" destOrd="0" presId="urn:microsoft.com/office/officeart/2005/8/layout/hList7"/>
    <dgm:cxn modelId="{53AFD285-8990-4B79-A690-B124F80D552A}" type="presOf" srcId="{5ED2E1A1-1D81-4FFC-8B0B-957DAD3154CB}" destId="{26F58DDE-DF80-49DD-8615-27AF30E911B6}" srcOrd="0" destOrd="0" presId="urn:microsoft.com/office/officeart/2005/8/layout/hList7"/>
    <dgm:cxn modelId="{D043F99D-4F85-4DE8-83DE-FEA815CD5C3E}" type="presOf" srcId="{AF5347D2-78A1-4DFB-BDF6-04D629862A6D}" destId="{98EE9BCC-3BF8-41BA-B000-450ECCC5D6F2}" srcOrd="1" destOrd="0" presId="urn:microsoft.com/office/officeart/2005/8/layout/hList7"/>
    <dgm:cxn modelId="{F209828E-BF63-481E-A4E1-45783D745585}" type="presOf" srcId="{1DCA8DB5-FFD6-46B9-936D-BC37F503AD04}" destId="{5DBD4F78-15C0-4990-A8E6-E15F9831DB37}" srcOrd="0" destOrd="0" presId="urn:microsoft.com/office/officeart/2005/8/layout/hList7"/>
    <dgm:cxn modelId="{2D13FCE3-08DA-40EC-B320-CD40D24DCE24}" srcId="{1DCA8DB5-FFD6-46B9-936D-BC37F503AD04}" destId="{AF5347D2-78A1-4DFB-BDF6-04D629862A6D}" srcOrd="0" destOrd="0" parTransId="{E34E5388-0DBA-425B-ABC2-A7AD4BAF98D5}" sibTransId="{5ED2E1A1-1D81-4FFC-8B0B-957DAD3154CB}"/>
    <dgm:cxn modelId="{C1325FB1-BD8D-4EB7-B4DE-FC643AB082A9}" type="presOf" srcId="{3064BDEC-C660-4352-9FFA-BB8C3D4C44B1}" destId="{00277A63-D1E7-410F-B672-0BE0E6124ADE}" srcOrd="0" destOrd="0" presId="urn:microsoft.com/office/officeart/2005/8/layout/hList7"/>
    <dgm:cxn modelId="{28A69EEE-1494-4C99-8A1A-815FC831CB6A}" type="presOf" srcId="{FFBB64E2-E607-4D03-A553-AC2A2DB9ABDD}" destId="{014BB847-D190-44AD-AA8D-5B1910A05915}" srcOrd="0" destOrd="0" presId="urn:microsoft.com/office/officeart/2005/8/layout/hList7"/>
    <dgm:cxn modelId="{CB714D7D-2ABB-48DD-83F5-AD1C1B00BB8D}" srcId="{1DCA8DB5-FFD6-46B9-936D-BC37F503AD04}" destId="{FFBB64E2-E607-4D03-A553-AC2A2DB9ABDD}" srcOrd="3" destOrd="0" parTransId="{B2E91997-6A83-424C-8676-E2C2A7A0472F}" sibTransId="{68E0163D-63BC-428B-9D5E-C587F548964C}"/>
    <dgm:cxn modelId="{E40E57A3-3779-4A49-9D3E-1E9746C970F3}" srcId="{1DCA8DB5-FFD6-46B9-936D-BC37F503AD04}" destId="{16FD2039-58C6-4406-9327-ECA465C256BF}" srcOrd="1" destOrd="0" parTransId="{F8FDCADD-FC89-4C22-8470-6EBB964BD7A8}" sibTransId="{E673D690-3346-482E-9827-53A76A8CEE5E}"/>
    <dgm:cxn modelId="{3E295FBB-6A6C-4BA2-9F87-A77FCAA37888}" type="presOf" srcId="{16FD2039-58C6-4406-9327-ECA465C256BF}" destId="{03699D57-685E-42A8-9F04-05CF4291DF89}" srcOrd="0" destOrd="0" presId="urn:microsoft.com/office/officeart/2005/8/layout/hList7"/>
    <dgm:cxn modelId="{C0135FEA-E4AE-490B-875F-0A308E918F67}" type="presOf" srcId="{E673D690-3346-482E-9827-53A76A8CEE5E}" destId="{AD5EBC3F-2AFB-4209-AE80-302091F10441}" srcOrd="0" destOrd="0" presId="urn:microsoft.com/office/officeart/2005/8/layout/hList7"/>
    <dgm:cxn modelId="{616F1041-934A-457D-9647-5870D2575CCD}" srcId="{1DCA8DB5-FFD6-46B9-936D-BC37F503AD04}" destId="{3064BDEC-C660-4352-9FFA-BB8C3D4C44B1}" srcOrd="2" destOrd="0" parTransId="{E5CD40B8-2BE1-4434-BCFE-49D65DC9380F}" sibTransId="{B787E8CE-50F3-42F0-B155-E76EA19A5968}"/>
    <dgm:cxn modelId="{97999CE5-C1BD-4962-A50F-0CAB1314F522}" type="presOf" srcId="{3064BDEC-C660-4352-9FFA-BB8C3D4C44B1}" destId="{76C3AEBC-F44C-48A0-BB34-6C99DF1439B9}" srcOrd="1" destOrd="0" presId="urn:microsoft.com/office/officeart/2005/8/layout/hList7"/>
    <dgm:cxn modelId="{4AA35803-819C-4739-A716-FB6A5D5C860E}" type="presOf" srcId="{AF5347D2-78A1-4DFB-BDF6-04D629862A6D}" destId="{20524BF0-00FC-48F2-8857-15CE4B98ED1F}" srcOrd="0" destOrd="0" presId="urn:microsoft.com/office/officeart/2005/8/layout/hList7"/>
    <dgm:cxn modelId="{C5C19B2F-1BA5-4719-B1C7-5F00BEB632EB}" type="presParOf" srcId="{5DBD4F78-15C0-4990-A8E6-E15F9831DB37}" destId="{589B7525-1591-4602-BF06-C776EE832060}" srcOrd="0" destOrd="0" presId="urn:microsoft.com/office/officeart/2005/8/layout/hList7"/>
    <dgm:cxn modelId="{D550BD7E-EE6B-4B69-80A7-818655C916C1}" type="presParOf" srcId="{5DBD4F78-15C0-4990-A8E6-E15F9831DB37}" destId="{B2C86FAB-A98E-4208-853B-0F452C156AD0}" srcOrd="1" destOrd="0" presId="urn:microsoft.com/office/officeart/2005/8/layout/hList7"/>
    <dgm:cxn modelId="{BC30C085-8EDF-48DC-B999-28934E30A0D9}" type="presParOf" srcId="{B2C86FAB-A98E-4208-853B-0F452C156AD0}" destId="{108C0380-6409-4885-9AE1-0F165C39850E}" srcOrd="0" destOrd="0" presId="urn:microsoft.com/office/officeart/2005/8/layout/hList7"/>
    <dgm:cxn modelId="{2E2F4F63-5946-4989-82E6-38E2F132450D}" type="presParOf" srcId="{108C0380-6409-4885-9AE1-0F165C39850E}" destId="{20524BF0-00FC-48F2-8857-15CE4B98ED1F}" srcOrd="0" destOrd="0" presId="urn:microsoft.com/office/officeart/2005/8/layout/hList7"/>
    <dgm:cxn modelId="{41B133FE-0D08-47E9-BEA6-F04DC78A49D3}" type="presParOf" srcId="{108C0380-6409-4885-9AE1-0F165C39850E}" destId="{98EE9BCC-3BF8-41BA-B000-450ECCC5D6F2}" srcOrd="1" destOrd="0" presId="urn:microsoft.com/office/officeart/2005/8/layout/hList7"/>
    <dgm:cxn modelId="{B6EC6E03-3576-463A-8221-9C23F5F9B641}" type="presParOf" srcId="{108C0380-6409-4885-9AE1-0F165C39850E}" destId="{212D9349-EADA-45AA-94D9-FF2CBDD8F1C4}" srcOrd="2" destOrd="0" presId="urn:microsoft.com/office/officeart/2005/8/layout/hList7"/>
    <dgm:cxn modelId="{92023208-8762-4724-A9FC-23C6A9BC7BBD}" type="presParOf" srcId="{108C0380-6409-4885-9AE1-0F165C39850E}" destId="{3CA39BB2-C397-4A41-A02A-50DED1700FD7}" srcOrd="3" destOrd="0" presId="urn:microsoft.com/office/officeart/2005/8/layout/hList7"/>
    <dgm:cxn modelId="{1E0342EF-904D-416E-87CA-A19CBDB89EE6}" type="presParOf" srcId="{B2C86FAB-A98E-4208-853B-0F452C156AD0}" destId="{26F58DDE-DF80-49DD-8615-27AF30E911B6}" srcOrd="1" destOrd="0" presId="urn:microsoft.com/office/officeart/2005/8/layout/hList7"/>
    <dgm:cxn modelId="{4840F4E4-19A3-4A78-948D-D14823194573}" type="presParOf" srcId="{B2C86FAB-A98E-4208-853B-0F452C156AD0}" destId="{9D69F852-B9FB-49B8-B9BB-5ABEC65BAB2A}" srcOrd="2" destOrd="0" presId="urn:microsoft.com/office/officeart/2005/8/layout/hList7"/>
    <dgm:cxn modelId="{9A36D39B-6F00-4728-AB8A-874BD2587381}" type="presParOf" srcId="{9D69F852-B9FB-49B8-B9BB-5ABEC65BAB2A}" destId="{03699D57-685E-42A8-9F04-05CF4291DF89}" srcOrd="0" destOrd="0" presId="urn:microsoft.com/office/officeart/2005/8/layout/hList7"/>
    <dgm:cxn modelId="{5D718E77-56BE-4E84-BE7E-EC91BC0B992F}" type="presParOf" srcId="{9D69F852-B9FB-49B8-B9BB-5ABEC65BAB2A}" destId="{66D09793-87FA-473B-AE5E-0C52FE2C151B}" srcOrd="1" destOrd="0" presId="urn:microsoft.com/office/officeart/2005/8/layout/hList7"/>
    <dgm:cxn modelId="{E0075C7C-8AF9-46E1-95E9-47C0DED0DD99}" type="presParOf" srcId="{9D69F852-B9FB-49B8-B9BB-5ABEC65BAB2A}" destId="{7EAA72A4-3C5E-44F1-9CDE-0AEB072E65B1}" srcOrd="2" destOrd="0" presId="urn:microsoft.com/office/officeart/2005/8/layout/hList7"/>
    <dgm:cxn modelId="{3F1AEE6B-22EB-419C-A09C-9EEF40EC2B86}" type="presParOf" srcId="{9D69F852-B9FB-49B8-B9BB-5ABEC65BAB2A}" destId="{019B1FE5-D4F9-4E40-8532-88AF7A6725BD}" srcOrd="3" destOrd="0" presId="urn:microsoft.com/office/officeart/2005/8/layout/hList7"/>
    <dgm:cxn modelId="{61503219-1A83-4632-8D00-1DC0F236ACE4}" type="presParOf" srcId="{B2C86FAB-A98E-4208-853B-0F452C156AD0}" destId="{AD5EBC3F-2AFB-4209-AE80-302091F10441}" srcOrd="3" destOrd="0" presId="urn:microsoft.com/office/officeart/2005/8/layout/hList7"/>
    <dgm:cxn modelId="{8DDCB27D-6019-413B-9A61-2CCF88CF23A4}" type="presParOf" srcId="{B2C86FAB-A98E-4208-853B-0F452C156AD0}" destId="{986F1229-1F27-4125-AFD4-7CA66B79A998}" srcOrd="4" destOrd="0" presId="urn:microsoft.com/office/officeart/2005/8/layout/hList7"/>
    <dgm:cxn modelId="{19A9F328-958C-41D3-AF1C-1A230522FE5E}" type="presParOf" srcId="{986F1229-1F27-4125-AFD4-7CA66B79A998}" destId="{00277A63-D1E7-410F-B672-0BE0E6124ADE}" srcOrd="0" destOrd="0" presId="urn:microsoft.com/office/officeart/2005/8/layout/hList7"/>
    <dgm:cxn modelId="{63F5FF4A-ABAF-4FE6-B1BC-C62DA83BF2B9}" type="presParOf" srcId="{986F1229-1F27-4125-AFD4-7CA66B79A998}" destId="{76C3AEBC-F44C-48A0-BB34-6C99DF1439B9}" srcOrd="1" destOrd="0" presId="urn:microsoft.com/office/officeart/2005/8/layout/hList7"/>
    <dgm:cxn modelId="{400367BF-EDFD-4245-A826-E0CC5476F6CE}" type="presParOf" srcId="{986F1229-1F27-4125-AFD4-7CA66B79A998}" destId="{0AAF39D5-1735-4C9D-95EB-F320118B6E99}" srcOrd="2" destOrd="0" presId="urn:microsoft.com/office/officeart/2005/8/layout/hList7"/>
    <dgm:cxn modelId="{3AB185BC-2803-4586-864A-36093F10B54D}" type="presParOf" srcId="{986F1229-1F27-4125-AFD4-7CA66B79A998}" destId="{36E02AF6-7413-4B3E-954D-1DEA7E6BF264}" srcOrd="3" destOrd="0" presId="urn:microsoft.com/office/officeart/2005/8/layout/hList7"/>
    <dgm:cxn modelId="{20832F52-D92B-405F-B7E9-06D5BF9793DE}" type="presParOf" srcId="{B2C86FAB-A98E-4208-853B-0F452C156AD0}" destId="{7E9D7EF5-E672-4792-ADA1-20ABE3652361}" srcOrd="5" destOrd="0" presId="urn:microsoft.com/office/officeart/2005/8/layout/hList7"/>
    <dgm:cxn modelId="{98B5BC20-20F6-45B3-AE69-A340591896D1}" type="presParOf" srcId="{B2C86FAB-A98E-4208-853B-0F452C156AD0}" destId="{DD051B91-7901-4589-B272-DE3CB076E8F7}" srcOrd="6" destOrd="0" presId="urn:microsoft.com/office/officeart/2005/8/layout/hList7"/>
    <dgm:cxn modelId="{DAFA77E4-E106-476B-9FDD-7A256F465AD8}" type="presParOf" srcId="{DD051B91-7901-4589-B272-DE3CB076E8F7}" destId="{014BB847-D190-44AD-AA8D-5B1910A05915}" srcOrd="0" destOrd="0" presId="urn:microsoft.com/office/officeart/2005/8/layout/hList7"/>
    <dgm:cxn modelId="{01D2F665-AC5C-4725-8EA4-DEEEB95995C7}" type="presParOf" srcId="{DD051B91-7901-4589-B272-DE3CB076E8F7}" destId="{34282789-3212-425D-8C96-3B700F6A046F}" srcOrd="1" destOrd="0" presId="urn:microsoft.com/office/officeart/2005/8/layout/hList7"/>
    <dgm:cxn modelId="{6089356C-1672-41D3-9960-6CC95FCCAF6D}" type="presParOf" srcId="{DD051B91-7901-4589-B272-DE3CB076E8F7}" destId="{DCA4EF5D-6032-4602-97D9-7AACB6FD19F6}" srcOrd="2" destOrd="0" presId="urn:microsoft.com/office/officeart/2005/8/layout/hList7"/>
    <dgm:cxn modelId="{2B82FCD9-9403-43EE-BF56-B996AF35D249}" type="presParOf" srcId="{DD051B91-7901-4589-B272-DE3CB076E8F7}" destId="{4468ADB2-6251-4138-BB57-E18161F2B8E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4BF0-00FC-48F2-8857-15CE4B98ED1F}">
      <dsp:nvSpPr>
        <dsp:cNvPr id="0" name=""/>
        <dsp:cNvSpPr/>
      </dsp:nvSpPr>
      <dsp:spPr>
        <a:xfrm>
          <a:off x="0" y="-19049"/>
          <a:ext cx="1899456" cy="41148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Care coordination</a:t>
          </a:r>
          <a:endParaRPr lang="en-US" sz="1900" kern="1200" dirty="0"/>
        </a:p>
      </dsp:txBody>
      <dsp:txXfrm>
        <a:off x="0" y="1626870"/>
        <a:ext cx="1899456" cy="1645920"/>
      </dsp:txXfrm>
    </dsp:sp>
    <dsp:sp modelId="{3CA39BB2-C397-4A41-A02A-50DED1700FD7}">
      <dsp:nvSpPr>
        <dsp:cNvPr id="0" name=""/>
        <dsp:cNvSpPr/>
      </dsp:nvSpPr>
      <dsp:spPr>
        <a:xfrm>
          <a:off x="304806" y="381002"/>
          <a:ext cx="1370228" cy="13702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99D57-685E-42A8-9F04-05CF4291DF89}">
      <dsp:nvSpPr>
        <dsp:cNvPr id="0" name=""/>
        <dsp:cNvSpPr/>
      </dsp:nvSpPr>
      <dsp:spPr>
        <a:xfrm>
          <a:off x="1943094" y="-19049"/>
          <a:ext cx="1899456" cy="411480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New payment models support transformation</a:t>
          </a:r>
          <a:endParaRPr lang="en-US" sz="1900" kern="1200" dirty="0"/>
        </a:p>
      </dsp:txBody>
      <dsp:txXfrm>
        <a:off x="1943094" y="1626870"/>
        <a:ext cx="1899456" cy="1645920"/>
      </dsp:txXfrm>
    </dsp:sp>
    <dsp:sp modelId="{019B1FE5-D4F9-4E40-8532-88AF7A6725BD}">
      <dsp:nvSpPr>
        <dsp:cNvPr id="0" name=""/>
        <dsp:cNvSpPr/>
      </dsp:nvSpPr>
      <dsp:spPr>
        <a:xfrm>
          <a:off x="2222865" y="227838"/>
          <a:ext cx="1370228" cy="13702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277A63-D1E7-410F-B672-0BE0E6124ADE}">
      <dsp:nvSpPr>
        <dsp:cNvPr id="0" name=""/>
        <dsp:cNvSpPr/>
      </dsp:nvSpPr>
      <dsp:spPr>
        <a:xfrm>
          <a:off x="3886200" y="-19049"/>
          <a:ext cx="1899456" cy="411480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Performance metrics show value</a:t>
          </a:r>
          <a:endParaRPr lang="en-US" sz="1900" kern="1200" dirty="0"/>
        </a:p>
      </dsp:txBody>
      <dsp:txXfrm>
        <a:off x="3886200" y="1626870"/>
        <a:ext cx="1899456" cy="1645920"/>
      </dsp:txXfrm>
    </dsp:sp>
    <dsp:sp modelId="{36E02AF6-7413-4B3E-954D-1DEA7E6BF264}">
      <dsp:nvSpPr>
        <dsp:cNvPr id="0" name=""/>
        <dsp:cNvSpPr/>
      </dsp:nvSpPr>
      <dsp:spPr>
        <a:xfrm>
          <a:off x="4179305" y="227838"/>
          <a:ext cx="1370228" cy="13702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4BB847-D190-44AD-AA8D-5B1910A05915}">
      <dsp:nvSpPr>
        <dsp:cNvPr id="0" name=""/>
        <dsp:cNvSpPr/>
      </dsp:nvSpPr>
      <dsp:spPr>
        <a:xfrm>
          <a:off x="5871131" y="-19049"/>
          <a:ext cx="1899456" cy="41148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Shared governance and Supports</a:t>
          </a:r>
          <a:endParaRPr lang="en-US" sz="1900" kern="1200" dirty="0"/>
        </a:p>
      </dsp:txBody>
      <dsp:txXfrm>
        <a:off x="5871131" y="1626870"/>
        <a:ext cx="1899456" cy="1645920"/>
      </dsp:txXfrm>
    </dsp:sp>
    <dsp:sp modelId="{4468ADB2-6251-4138-BB57-E18161F2B8E9}">
      <dsp:nvSpPr>
        <dsp:cNvPr id="0" name=""/>
        <dsp:cNvSpPr/>
      </dsp:nvSpPr>
      <dsp:spPr>
        <a:xfrm>
          <a:off x="6135745" y="227838"/>
          <a:ext cx="1370228" cy="137022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9B7525-1591-4602-BF06-C776EE832060}">
      <dsp:nvSpPr>
        <dsp:cNvPr id="0" name=""/>
        <dsp:cNvSpPr/>
      </dsp:nvSpPr>
      <dsp:spPr>
        <a:xfrm>
          <a:off x="304782" y="3028951"/>
          <a:ext cx="7162835" cy="1104897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514A3D14-58AB-4752-AA8B-D80F9233B76F}" type="datetimeFigureOut">
              <a:rPr lang="en-US" smtClean="0"/>
              <a:t>7/23/2017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79D9309E-1A51-4090-A574-7480DF6CC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1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2F4132C6-640C-4FA8-817B-1CAF3288B1EB}" type="datetimeFigureOut">
              <a:rPr lang="en-US" smtClean="0"/>
              <a:t>7/23/2017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D9D0957F-CCF2-426B-B79D-353FCA4CF8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High-level take away</a:t>
            </a:r>
            <a:r>
              <a:rPr lang="en-US" baseline="0" dirty="0" smtClean="0"/>
              <a:t> of future. G</a:t>
            </a:r>
            <a:r>
              <a:rPr lang="en-US" dirty="0" smtClean="0"/>
              <a:t>rowing, changing</a:t>
            </a:r>
            <a:r>
              <a:rPr lang="en-US" baseline="0" dirty="0" smtClean="0"/>
              <a:t> and </a:t>
            </a:r>
            <a:r>
              <a:rPr lang="en-US" baseline="0" smtClean="0"/>
              <a:t>emerging opportunities.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957F-CCF2-426B-B79D-353FCA4CF8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statewide EDIE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PreManage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Learning Community kicked off in December 2016 and has more than 250 participants.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OHA launched a CCO Medicaid subscription in 2016 and adoption continues to increase.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CCOs: 10 live, 2 onboarding.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care organizations: 3 live, 2 onboarding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Assertive Community Treatment Teams: 14 live, 2 onboarding, 7 to be engaged in 2017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Fee-for-service: KEPRO, OHA’s statewide care coordination contractor for Medicaid’s fee-for-service population is live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-Oregon’s Department of Human Services, Aging and People with Disabilities (APD) program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conducting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PreManage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pilot with four APD districts and two Area Agencies on Aging sites; staff have been trained and are live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PreManage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 EDIE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PreManage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Behavioral Health User Community started meeting quarterly to develop use cases, share best practices and network.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-It is expected that EDIE notifications for ED physicians will also include Drug Monitoring Program data and Physician Orders for Life Saving Treatments by summer 2017.</a:t>
            </a:r>
            <a:r>
              <a:rPr lang="en-US" dirty="0" smtClean="0">
                <a:effectLst/>
              </a:rPr>
              <a:t> 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a program or division?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957F-CCF2-426B-B79D-353FCA4CF8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4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-Reliance eHealth Collaborative (formerly Jefferson HIE) will begin flowing EDIE’s admit, discharge and transfer data to its members late spring 2017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BB960A0-86AE-4BF0-A8CE-2DF462196E1B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0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0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0" y="6477000"/>
            <a:ext cx="381000" cy="381000"/>
          </a:xfrm>
        </p:spPr>
        <p:txBody>
          <a:bodyPr/>
          <a:lstStyle/>
          <a:p>
            <a:fld id="{ADFD12EE-411B-4D8D-ABBD-B296F6C09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0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0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-9525" y="6477000"/>
            <a:ext cx="381000" cy="381000"/>
          </a:xfrm>
        </p:spPr>
        <p:txBody>
          <a:bodyPr/>
          <a:lstStyle/>
          <a:p>
            <a:fld id="{ADFD12EE-411B-4D8D-ABBD-B296F6C09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5431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1113" y="6477000"/>
            <a:ext cx="392113" cy="382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5B7E-CE87-4357-AEA3-280911393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9525" y="6496050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C16D-9C4B-4F56-AF2A-5CB846D0C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9050" y="6496050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82B-5CA9-4FDD-8402-0730A5F4D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D1C1-5D83-479F-825B-E6BD16B0E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8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7E14-CA16-4485-914F-88A647307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2154-3704-446F-BAF0-736FC880A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9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5728-AAE6-45B3-8275-E8747F08F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05A1-6C7E-4C3B-98CC-DFF9EC0AF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8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3E8B-D5BA-45A8-9504-7E3EFA8CC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4C27-BCE9-41FB-8129-9EFB2F87A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6572-AA58-471C-BC52-E8C0082F6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9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0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0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71E0-89A6-490F-BB83-843FB1B6C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0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0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EEFC-842B-4F98-BA6D-E2B11A111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94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1113" y="6477000"/>
            <a:ext cx="392113" cy="382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5B7E-CE87-4357-AEA3-280911393B4C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045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9525" y="6496052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C16D-9C4B-4F56-AF2A-5CB846D0C0A8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10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9050" y="6496052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82B-5CA9-4FDD-8402-0730A5F4DAED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64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2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D1C1-5D83-479F-825B-E6BD16B0EEC9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6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7E14-CA16-4485-914F-88A647307FEE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330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2154-3704-446F-BAF0-736FC880AC91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356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5728-AAE6-45B3-8275-E8747F08F823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93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05A1-6C7E-4C3B-98CC-DFF9EC0AF93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864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3E8B-D5BA-45A8-9504-7E3EFA8CCECA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966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4C27-BCE9-41FB-8129-9EFB2F87AEA2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94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6572-AA58-471C-BC52-E8C0082F6D8A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76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1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1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BC9E-68DE-40E7-A520-7E69CE9E9902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56465"/>
      </p:ext>
    </p:extLst>
  </p:cSld>
  <p:clrMapOvr>
    <a:masterClrMapping/>
  </p:clrMapOvr>
  <p:transition spd="med"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1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1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BC9E-68DE-40E7-A520-7E69CE9E9902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423038"/>
      </p:ext>
    </p:extLst>
  </p:cSld>
  <p:clrMapOvr>
    <a:masterClrMapping/>
  </p:clrMapOvr>
  <p:transition spd="med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6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1113" y="6477000"/>
            <a:ext cx="392113" cy="382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5B7E-CE87-4357-AEA3-280911393B4C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344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9525" y="6496052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C16D-9C4B-4F56-AF2A-5CB846D0C0A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01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9050" y="6496052"/>
            <a:ext cx="381000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82B-5CA9-4FDD-8402-0730A5F4DAED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22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D1C1-5D83-479F-825B-E6BD16B0EEC9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605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7E14-CA16-4485-914F-88A647307FEE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35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2154-3704-446F-BAF0-736FC880AC91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966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5728-AAE6-45B3-8275-E8747F08F82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52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05A1-6C7E-4C3B-98CC-DFF9EC0AF9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099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3E8B-D5BA-45A8-9504-7E3EFA8CCEC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05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4C27-BCE9-41FB-8129-9EFB2F87AEA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7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6572-AA58-471C-BC52-E8C0082F6D8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883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1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1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71E0-89A6-490F-BB83-843FB1B6C5B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50827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1" y="2038350"/>
            <a:ext cx="7632700" cy="41211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368"/>
              </a:spcBef>
              <a:buClr>
                <a:srgbClr val="008BC8"/>
              </a:buClr>
              <a:buFont typeface="Arial"/>
              <a:buChar char="•"/>
              <a:defRPr sz="2800" b="0" i="0" baseline="0">
                <a:latin typeface="Arial"/>
                <a:cs typeface="Arial"/>
              </a:defRPr>
            </a:lvl1pPr>
            <a:lvl2pPr marL="457200" indent="-228600">
              <a:lnSpc>
                <a:spcPct val="100000"/>
              </a:lnSpc>
              <a:spcBef>
                <a:spcPts val="984"/>
              </a:spcBef>
              <a:buClr>
                <a:srgbClr val="008BC8"/>
              </a:buClr>
              <a:buFont typeface="Wingdings" charset="2"/>
              <a:buChar char="§"/>
              <a:defRPr sz="2400" b="0" i="0">
                <a:latin typeface="Arial"/>
                <a:cs typeface="Arial"/>
              </a:defRPr>
            </a:lvl2pPr>
            <a:lvl3pPr marL="749300" indent="-215900">
              <a:spcBef>
                <a:spcPts val="1176"/>
              </a:spcBef>
              <a:buClrTx/>
              <a:buFont typeface="Lucida Grande"/>
              <a:buChar char="–"/>
              <a:tabLst/>
              <a:defRPr sz="2400" b="0" i="0">
                <a:latin typeface="Arial"/>
                <a:cs typeface="R Avenir Roman"/>
              </a:defRPr>
            </a:lvl3pPr>
            <a:lvl4pPr marL="1028700" indent="-228600" defTabSz="457200">
              <a:spcBef>
                <a:spcPts val="1176"/>
              </a:spcBef>
              <a:buFont typeface="Lucida Grande"/>
              <a:buChar char="»"/>
              <a:defRPr sz="1600" b="0" i="0">
                <a:latin typeface="Arial"/>
                <a:cs typeface="R Avenir Roman"/>
              </a:defRPr>
            </a:lvl4pPr>
            <a:lvl5pPr marL="1320800" indent="-228600">
              <a:spcBef>
                <a:spcPts val="1176"/>
              </a:spcBef>
              <a:buFont typeface="Wingdings" charset="2"/>
              <a:buChar char="ü"/>
              <a:defRPr sz="1800" b="0" i="0">
                <a:latin typeface="Arial"/>
                <a:cs typeface="R 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0400" y="685800"/>
            <a:ext cx="7950200" cy="571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cap="all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0401" y="1270000"/>
            <a:ext cx="7632700" cy="5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 cap="all">
                <a:solidFill>
                  <a:srgbClr val="008BC8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600">
                <a:solidFill>
                  <a:srgbClr val="008BC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-9525" y="6477000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EEFC-842B-4F98-BA6D-E2B11A11198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709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9"/>
            <a:ext cx="9145588" cy="68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69116" y="6096000"/>
            <a:ext cx="142739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 smtClean="0">
                <a:latin typeface="Arial"/>
              </a:rPr>
              <a:t>DIRECTOR’S OFFICE</a:t>
            </a:r>
            <a:br>
              <a:rPr lang="en-US" altLang="en-US" dirty="0" smtClean="0">
                <a:latin typeface="Arial"/>
              </a:rPr>
            </a:br>
            <a:r>
              <a:rPr lang="en-US" altLang="en-US" dirty="0" smtClean="0">
                <a:latin typeface="Arial"/>
              </a:rPr>
              <a:t>Communications</a:t>
            </a: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765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C3BA-0BC5-4BA4-96BE-873C6998D5D6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68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5E7B-D4C7-4D95-A522-823093D7FADD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539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5CE9-3EC0-4800-976B-CD29002B677A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939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F504-9036-4DBA-9322-E6E972370AA7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620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4F38-2C9D-4520-9227-3F80439602EC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197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63B9-A689-44AF-80C2-4104F6CA4091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4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6643-E317-46F4-A548-4613E4C538D5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536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8819-413A-4604-A619-5372857BC50E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7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D095-8771-4B9A-B260-F6DA69ACBD73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360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EFB1-B9E3-40DB-9BB9-3E3C8D4A33F3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69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8382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5595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5595"/>
                </a:solidFill>
                <a:latin typeface="Myriad Pro Bold"/>
                <a:cs typeface="Myriad Pro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570663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6032-97F9-47A6-8928-58273F5E0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6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5595"/>
                </a:solidFill>
                <a:latin typeface="Myriad Pro Bold"/>
                <a:cs typeface="Myriad Pr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05595"/>
                </a:solidFill>
                <a:latin typeface="Myriad Pro Bold"/>
                <a:cs typeface="Myriad Pro Bold"/>
              </a:defRPr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F4E7-2AAF-452B-8C46-D9FE4B275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00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7E8D-8A74-4539-8F2D-19DA919FF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80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4" y="226219"/>
            <a:ext cx="8935357" cy="674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7894" y="1525489"/>
            <a:ext cx="7949595" cy="22815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894" y="3949899"/>
            <a:ext cx="7949595" cy="2283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143DC0E-B902-4970-B51D-F505B179487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451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83CE-801E-4E11-AB2A-7ACC82146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05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9050" y="6496050"/>
            <a:ext cx="381000" cy="371475"/>
          </a:xfrm>
        </p:spPr>
        <p:txBody>
          <a:bodyPr/>
          <a:lstStyle/>
          <a:p>
            <a:fld id="{ADFD12EE-411B-4D8D-ABBD-B296F6C09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6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197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7CBB-0C3F-43A6-8B1D-AD62F74F5D00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745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6517-B655-4D96-AD14-F43EC921101D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4153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15FB-5DD9-4D88-B39C-6FA7CC3691B2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31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8980-C806-4B26-8CA0-ADCE654BF341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661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9A81-2ED7-4649-A106-5513D9D9A8C7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525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362D-D520-4D40-81F0-1972A111F568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930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F7EA-842F-450C-B118-1D1EAE3813A2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727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7874-7828-4351-A421-6045246E3CB1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170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E509-F541-470A-A824-22564161ADC6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6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6D48-D244-44CB-A8E2-66373CE559B4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9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72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0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5595"/>
                </a:solidFill>
              </a:defRPr>
            </a:lvl1pPr>
          </a:lstStyle>
          <a:p>
            <a:fld id="{5B86C72A-1EFF-493F-A0BF-E144F230F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90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9135BC9E-68DE-40E7-A520-7E69CE9E9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5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90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9135BC9E-68DE-40E7-A520-7E69CE9E990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8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90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9135BC9E-68DE-40E7-A520-7E69CE9E990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4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dirty="0">
                <a:latin typeface="Arial"/>
              </a:rPr>
              <a:t>(Enter) DEPARTMENT (ALL CAPS)</a:t>
            </a:r>
            <a:br>
              <a:rPr lang="en-US" altLang="en-US" dirty="0">
                <a:latin typeface="Arial"/>
              </a:rPr>
            </a:br>
            <a:r>
              <a:rPr lang="en-US" altLang="en-US" dirty="0">
                <a:latin typeface="Arial"/>
              </a:rPr>
              <a:t>(Enter) Division or Office (Mixed Case)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altLang="en-US" dirty="0">
              <a:latin typeface="Arial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3EF7A-003F-4538-8ABC-12DD910EF972}" type="slidenum">
              <a:rPr lang="en-US" altLang="en-US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9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5595"/>
                </a:solidFill>
                <a:latin typeface="Myriad Pro Bold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7A4C5-2FC6-4269-B774-57C1EDDA20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Myriad Pro Bold"/>
          <a:ea typeface="ＭＳ Ｐゴシック" charset="-128"/>
          <a:cs typeface="ＭＳ Ｐゴシック" pitchFamily="-12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Myriad Pro Bold" charset="0"/>
          <a:ea typeface="ＭＳ Ｐゴシック" charset="-128"/>
          <a:cs typeface="ＭＳ Ｐゴシック" pitchFamily="-12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Myriad Pro Bold" charset="0"/>
          <a:ea typeface="ＭＳ Ｐゴシック" charset="-128"/>
          <a:cs typeface="ＭＳ Ｐゴシック" pitchFamily="-12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Myriad Pro Bold" charset="0"/>
          <a:ea typeface="ＭＳ Ｐゴシック" charset="-128"/>
          <a:cs typeface="ＭＳ Ｐゴシック" pitchFamily="-12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Myriad Pro Bold" charset="0"/>
          <a:ea typeface="ＭＳ Ｐゴシック" charset="-128"/>
          <a:cs typeface="ＭＳ Ｐゴシック" pitchFamily="-12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5595"/>
          </a:solidFill>
          <a:latin typeface="Myriad Pro Bold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5595"/>
          </a:solidFill>
          <a:latin typeface="Myriad Pro Bold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5595"/>
          </a:solidFill>
          <a:latin typeface="Myriad Pro Bold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5595"/>
          </a:solidFill>
          <a:latin typeface="Myriad Pro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005595"/>
          </a:solidFill>
          <a:latin typeface="Myriad Pro Bold"/>
          <a:ea typeface="ＭＳ Ｐゴシック" charset="-128"/>
          <a:cs typeface="ＭＳ Ｐゴシック" pitchFamily="-12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595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5595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005595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005595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mtClean="0">
                <a:latin typeface="Arial"/>
              </a:rPr>
              <a:t>(Enter) DEPARTMENT (ALL CAPS) (Enter) Division or Office (Mixed Case) </a:t>
            </a:r>
            <a:endParaRPr lang="en-US" altLang="en-US" dirty="0">
              <a:latin typeface="Arial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F90DD-D442-4629-A280-6140E8B072B7}" type="slidenum">
              <a:rPr lang="en-US" altLang="en-US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67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oha/HPA/CSI-BHP/Pages/Behavioral-Health-Info.aspx" TargetMode="External"/><Relationship Id="rId2" Type="http://schemas.openxmlformats.org/officeDocument/2006/relationships/hyperlink" Target="http://healthit.oregon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ta.M.Makarushka@state.or.us" TargetMode="External"/><Relationship Id="rId4" Type="http://schemas.openxmlformats.org/officeDocument/2006/relationships/hyperlink" Target="mailto:Susan.Otter@state.or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ha/HPA/CSI-BHP/Pages/Behavioral-Health-Info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ha/HPA/CSI-BHP/Pages/Behavioral-Health-Collaborative.aspx" TargetMode="Externa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ha/HPA/CSI-BHP/CCBHC%20Documents/Oregon-Standards-for-CCBHCs.pdf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685800"/>
            <a:ext cx="9067800" cy="26892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/>
              <a:t>Transforming Health Care Delivery in Oregon through Technology and Robust Health Information Exchange </a:t>
            </a:r>
            <a:br>
              <a:rPr lang="en-US" sz="28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Susan </a:t>
            </a:r>
            <a:r>
              <a:rPr lang="en-US" sz="2400" b="0" dirty="0"/>
              <a:t>Otter</a:t>
            </a:r>
            <a:br>
              <a:rPr lang="en-US" sz="2400" b="0" dirty="0"/>
            </a:br>
            <a:r>
              <a:rPr lang="en-US" sz="2400" b="0" dirty="0" smtClean="0"/>
              <a:t> Director of Health Information Technology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July 2017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Opportunities </a:t>
            </a:r>
            <a:r>
              <a:rPr lang="en-US" dirty="0" smtClean="0"/>
              <a:t>for Behavioral </a:t>
            </a:r>
            <a:r>
              <a:rPr lang="en-US" dirty="0"/>
              <a:t>Health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54628"/>
              </p:ext>
            </p:extLst>
          </p:nvPr>
        </p:nvGraphicFramePr>
        <p:xfrm>
          <a:off x="685800" y="1600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4876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Health information technology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210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HIT Components for CCO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973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Foundational Components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Adoption of Certified EHRs</a:t>
            </a:r>
          </a:p>
          <a:p>
            <a:r>
              <a:rPr lang="en-US" sz="2400" dirty="0" smtClean="0"/>
              <a:t>Facilitation of Health Information Exchange</a:t>
            </a:r>
          </a:p>
          <a:p>
            <a:pPr lvl="1"/>
            <a:r>
              <a:rPr lang="en-US" sz="2000" dirty="0" smtClean="0"/>
              <a:t>Complex care coordination; Referrals; Event notifications</a:t>
            </a:r>
          </a:p>
          <a:p>
            <a:pPr lvl="1"/>
            <a:r>
              <a:rPr lang="en-US" sz="2000" dirty="0" smtClean="0"/>
              <a:t>Data to support value based payment models</a:t>
            </a:r>
          </a:p>
          <a:p>
            <a:r>
              <a:rPr lang="en-US" sz="2400" dirty="0" smtClean="0"/>
              <a:t>Clinical quality metrics reporting and CCO Quality Incentives</a:t>
            </a:r>
          </a:p>
          <a:p>
            <a:pPr marL="0" indent="0">
              <a:buNone/>
            </a:pPr>
            <a:r>
              <a:rPr lang="en-US" sz="2400" b="1" dirty="0" smtClean="0"/>
              <a:t>Value-based payment and population management:</a:t>
            </a:r>
          </a:p>
          <a:p>
            <a:r>
              <a:rPr lang="en-US" sz="2400" dirty="0" smtClean="0"/>
              <a:t>Tools to support analytics, improve quality, manage risk</a:t>
            </a:r>
          </a:p>
          <a:p>
            <a:pPr lvl="1"/>
            <a:r>
              <a:rPr lang="en-US" sz="2000" dirty="0"/>
              <a:t>Risk stratification, identification of care </a:t>
            </a:r>
            <a:r>
              <a:rPr lang="en-US" sz="2000" dirty="0" smtClean="0"/>
              <a:t>gaps</a:t>
            </a:r>
          </a:p>
          <a:p>
            <a:pPr lvl="1"/>
            <a:r>
              <a:rPr lang="en-US" sz="2000" dirty="0"/>
              <a:t>Tying clinical outcomes to payment</a:t>
            </a:r>
          </a:p>
          <a:p>
            <a:r>
              <a:rPr lang="en-US" sz="2400" dirty="0" smtClean="0"/>
              <a:t>New sources of data to have “line of sight” to innovate and adjust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Oregon HIT highlights in 2016-2017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High adoption of electronic </a:t>
            </a:r>
            <a:r>
              <a:rPr lang="en-US" altLang="en-US" sz="2800" dirty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</a:t>
            </a:r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ealth </a:t>
            </a:r>
            <a:r>
              <a:rPr lang="en-US" altLang="en-US" sz="2800" dirty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r</a:t>
            </a:r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ecords 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Health information exchange spreading: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Widespread use of EDIE/</a:t>
            </a:r>
            <a:r>
              <a:rPr lang="en-US" altLang="en-US" sz="2400" dirty="0" err="1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PreManage</a:t>
            </a:r>
            <a:endParaRPr lang="en-US" altLang="en-US" sz="2400" dirty="0" smtClean="0">
              <a:latin typeface="Arial" panose="020B0604020202020204" pitchFamily="34" charset="0"/>
              <a:ea typeface="Myriad Pro Bold"/>
              <a:cs typeface="Arial" panose="020B0604020202020204" pitchFamily="34" charset="0"/>
            </a:endParaRP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New Oregon footprint for national HIE efforts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Spread and investment in regional HIEs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New “drivers” - value-based payment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Medicare Meaningful Use transitioning to MACRA MIPS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Oregon alignments across payers and metrics planned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Focus on population management, behavioral health and social determinants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87F05-717B-4DF1-AFF6-92C3D0F6208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6721" b="16593"/>
          <a:stretch/>
        </p:blipFill>
        <p:spPr>
          <a:xfrm>
            <a:off x="87367" y="1447800"/>
            <a:ext cx="8980433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Adoption of </a:t>
            </a:r>
            <a:r>
              <a:rPr lang="en-US" dirty="0" smtClean="0">
                <a:latin typeface="+mj-lt"/>
              </a:rPr>
              <a:t>Hospital Notifications </a:t>
            </a:r>
            <a:r>
              <a:rPr lang="en-US" dirty="0">
                <a:latin typeface="+mj-lt"/>
              </a:rPr>
              <a:t>by CCOs, </a:t>
            </a:r>
            <a:r>
              <a:rPr lang="en-US" dirty="0" smtClean="0">
                <a:latin typeface="+mj-lt"/>
              </a:rPr>
              <a:t>Hospitals</a:t>
            </a:r>
            <a:r>
              <a:rPr lang="en-US" dirty="0">
                <a:latin typeface="+mj-lt"/>
              </a:rPr>
              <a:t>, and ACT </a:t>
            </a:r>
            <a:r>
              <a:rPr lang="en-US" dirty="0" smtClean="0">
                <a:latin typeface="+mj-lt"/>
              </a:rPr>
              <a:t>Teams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HIEs support care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Core HIE services</a:t>
            </a:r>
          </a:p>
          <a:p>
            <a:r>
              <a:rPr lang="en-US" sz="2000" dirty="0"/>
              <a:t>Community Health Record</a:t>
            </a:r>
          </a:p>
          <a:p>
            <a:r>
              <a:rPr lang="en-US" sz="2000" dirty="0" smtClean="0"/>
              <a:t>Integrated </a:t>
            </a:r>
            <a:r>
              <a:rPr lang="en-US" sz="2000" dirty="0" err="1"/>
              <a:t>eReferrals</a:t>
            </a:r>
            <a:r>
              <a:rPr lang="en-US" sz="2000" dirty="0"/>
              <a:t>	       </a:t>
            </a:r>
          </a:p>
          <a:p>
            <a:r>
              <a:rPr lang="en-US" sz="2000" dirty="0"/>
              <a:t>Hospital/Clinical Event Notifications </a:t>
            </a:r>
          </a:p>
          <a:p>
            <a:r>
              <a:rPr lang="en-US" sz="2000" dirty="0"/>
              <a:t>Results/reports from Lab, Pathology, </a:t>
            </a:r>
            <a:r>
              <a:rPr lang="en-US" sz="2000" dirty="0" smtClean="0"/>
              <a:t>Discharge </a:t>
            </a:r>
            <a:r>
              <a:rPr lang="en-US" sz="2000" dirty="0"/>
              <a:t>summaries, etc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Connecting across sectors and data sources:</a:t>
            </a: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000" dirty="0"/>
              <a:t>Dental, mental health and addictions treatment information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Spreading into post-acute, </a:t>
            </a:r>
            <a:r>
              <a:rPr lang="en-US" sz="2000" dirty="0" smtClean="0"/>
              <a:t>LTSS, </a:t>
            </a:r>
            <a:r>
              <a:rPr lang="en-US" sz="2000" dirty="0"/>
              <a:t>social services, </a:t>
            </a:r>
            <a:r>
              <a:rPr lang="en-US" sz="2000" dirty="0" smtClean="0"/>
              <a:t>corrections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Connecting to public health registries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Data for payers, value based payment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Source of clinical data for payers,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Some adding claims data for providers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F4E7-2AAF-452B-8C46-D9FE4B2755D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1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F9CD1-8EA9-4D85-ACE9-B34F578BEE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r="4317"/>
          <a:stretch/>
        </p:blipFill>
        <p:spPr>
          <a:xfrm>
            <a:off x="659423" y="920262"/>
            <a:ext cx="7672754" cy="571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458200" cy="61546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595"/>
                </a:solidFill>
                <a:latin typeface="Myriad Pro Bold"/>
                <a:ea typeface="ＭＳ Ｐゴシック" charset="-128"/>
                <a:cs typeface="ＭＳ Ｐゴシック" pitchFamily="-12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Myriad Pro Bold" charset="0"/>
                <a:ea typeface="ＭＳ Ｐゴシック" charset="-128"/>
                <a:cs typeface="ＭＳ Ｐゴシック" pitchFamily="-12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Myriad Pro Bold" charset="0"/>
                <a:ea typeface="ＭＳ Ｐゴシック" charset="-128"/>
                <a:cs typeface="ＭＳ Ｐゴシック" pitchFamily="-12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Myriad Pro Bold" charset="0"/>
                <a:ea typeface="ＭＳ Ｐゴシック" charset="-128"/>
                <a:cs typeface="ＭＳ Ｐゴシック" pitchFamily="-12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Myriad Pro Bold" charset="0"/>
                <a:ea typeface="ＭＳ Ｐゴシック" charset="-128"/>
                <a:cs typeface="ＭＳ Ｐゴシック" pitchFamily="-12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595"/>
                </a:solidFill>
                <a:latin typeface="Myriad Pro Bold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595"/>
                </a:solidFill>
                <a:latin typeface="Myriad Pro Bold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595"/>
                </a:solidFill>
                <a:latin typeface="Myriad Pro Bold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5595"/>
                </a:solidFill>
                <a:latin typeface="Myriad Pro Bold" charset="0"/>
                <a:ea typeface="ＭＳ Ｐゴシック" charset="-128"/>
              </a:defRPr>
            </a:lvl9pPr>
          </a:lstStyle>
          <a:p>
            <a:r>
              <a:rPr lang="en-US" dirty="0" smtClean="0">
                <a:latin typeface="+mj-lt"/>
              </a:rPr>
              <a:t>Regional Health Information Exchange Coverage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16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677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Efforts </a:t>
            </a:r>
            <a:r>
              <a:rPr lang="en-US" dirty="0" smtClean="0"/>
              <a:t>Support Document Exchange; </a:t>
            </a:r>
            <a:br>
              <a:rPr lang="en-US" dirty="0" smtClean="0"/>
            </a:br>
            <a:r>
              <a:rPr lang="en-US" dirty="0" smtClean="0"/>
              <a:t>Gain HIE Footprint in Oregon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10080"/>
              </p:ext>
            </p:extLst>
          </p:nvPr>
        </p:nvGraphicFramePr>
        <p:xfrm>
          <a:off x="762000" y="1371600"/>
          <a:ext cx="8012723" cy="5125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33600"/>
                <a:gridCol w="5879123"/>
              </a:tblGrid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Carequality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/>
                        <a:t>Common Rules of the Road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/>
                        <a:t>Standardized implementations to</a:t>
                      </a:r>
                      <a:r>
                        <a:rPr lang="en-US" sz="2000" kern="1200" baseline="0" dirty="0" smtClean="0"/>
                        <a:t> </a:t>
                      </a:r>
                      <a:r>
                        <a:rPr lang="en-US" sz="2000" kern="1200" dirty="0" smtClean="0"/>
                        <a:t>query records,</a:t>
                      </a:r>
                      <a:r>
                        <a:rPr lang="en-US" sz="2000" kern="1200" baseline="0" dirty="0" smtClean="0"/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baseline="0" dirty="0" smtClean="0"/>
                        <a:t>No technology - most aligning with </a:t>
                      </a:r>
                      <a:r>
                        <a:rPr lang="en-US" sz="2000" kern="1200" baseline="0" dirty="0" err="1" smtClean="0"/>
                        <a:t>Surescripts</a:t>
                      </a:r>
                      <a:r>
                        <a:rPr lang="en-US" sz="2000" kern="1200" baseline="0" dirty="0" smtClean="0"/>
                        <a:t> RLS</a:t>
                      </a:r>
                      <a:endParaRPr lang="en-US" sz="2000" kern="12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/>
                        <a:t>Driven by implementers– data sharing networks (Epic, </a:t>
                      </a:r>
                      <a:r>
                        <a:rPr lang="en-US" sz="2000" kern="1200" dirty="0" err="1" smtClean="0"/>
                        <a:t>Netsmart</a:t>
                      </a:r>
                      <a:r>
                        <a:rPr lang="en-US" sz="2000" kern="1200" dirty="0" smtClean="0"/>
                        <a:t>, other</a:t>
                      </a:r>
                      <a:r>
                        <a:rPr lang="en-US" sz="2000" kern="1200" baseline="0" dirty="0" smtClean="0"/>
                        <a:t> major EHRs</a:t>
                      </a:r>
                      <a:r>
                        <a:rPr lang="en-US" sz="2000" kern="1200" dirty="0" smtClean="0"/>
                        <a:t>)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CommonWell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An alliance of vendors for HIE (Cerner, </a:t>
                      </a:r>
                      <a:r>
                        <a:rPr lang="en-US" sz="2000" dirty="0" err="1" smtClean="0"/>
                        <a:t>Allscripts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eClinicalWorks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other major EHRs)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Provides</a:t>
                      </a:r>
                      <a:r>
                        <a:rPr lang="en-US" sz="2000" dirty="0" smtClean="0"/>
                        <a:t> a central technology to query records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Implementing </a:t>
                      </a:r>
                      <a:r>
                        <a:rPr lang="en-US" sz="2000" dirty="0" err="1" smtClean="0"/>
                        <a:t>Carequality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eHealth</a:t>
                      </a:r>
                      <a:r>
                        <a:rPr lang="en-US" sz="2400" dirty="0" smtClean="0"/>
                        <a:t>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Federal agency query network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 VA, SSA, </a:t>
                      </a:r>
                      <a:r>
                        <a:rPr lang="en-US" sz="2000" dirty="0" err="1" smtClean="0"/>
                        <a:t>DoD</a:t>
                      </a:r>
                      <a:r>
                        <a:rPr lang="en-US" sz="2000" dirty="0" smtClean="0"/>
                        <a:t>, Oregon entities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/>
                        <a:t>Epic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Care Everywhere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Allows for record sharing among Epic customers and also eHealth Exchange, </a:t>
                      </a:r>
                      <a:r>
                        <a:rPr lang="en-US" sz="2000" dirty="0" err="1" smtClean="0"/>
                        <a:t>Carequality</a:t>
                      </a:r>
                      <a:r>
                        <a:rPr lang="en-US" sz="2000" dirty="0" smtClean="0"/>
                        <a:t> and Direct secure messaging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F4E7-2AAF-452B-8C46-D9FE4B2755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dirty="0"/>
              <a:t>Statewide HIE and “Network of Networks”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Goal to have minimum core data available wherever Oregonians receive care or services across the state</a:t>
            </a:r>
          </a:p>
          <a:p>
            <a:endParaRPr lang="en-US" sz="1800" dirty="0" smtClean="0"/>
          </a:p>
          <a:p>
            <a:r>
              <a:rPr lang="en-US" sz="2400" dirty="0" smtClean="0"/>
              <a:t>Basic </a:t>
            </a:r>
            <a:r>
              <a:rPr lang="en-US" sz="2400" dirty="0"/>
              <a:t>movement of health information is improving but </a:t>
            </a:r>
            <a:endParaRPr lang="en-US" sz="2400" dirty="0" smtClean="0"/>
          </a:p>
          <a:p>
            <a:pPr lvl="1"/>
            <a:r>
              <a:rPr lang="en-US" sz="2400" dirty="0" smtClean="0"/>
              <a:t>Significant </a:t>
            </a:r>
            <a:r>
              <a:rPr lang="en-US" sz="2400" dirty="0"/>
              <a:t>gaps </a:t>
            </a:r>
            <a:r>
              <a:rPr lang="en-US" sz="2400" dirty="0" smtClean="0"/>
              <a:t>remain</a:t>
            </a:r>
            <a:endParaRPr lang="en-US" sz="2400" dirty="0"/>
          </a:p>
          <a:p>
            <a:pPr lvl="1"/>
            <a:r>
              <a:rPr lang="en-US" sz="2400" dirty="0"/>
              <a:t>Barriers to </a:t>
            </a:r>
            <a:r>
              <a:rPr lang="en-US" sz="2400" dirty="0" smtClean="0"/>
              <a:t>HIE: technology</a:t>
            </a:r>
            <a:r>
              <a:rPr lang="en-US" sz="2400" dirty="0"/>
              <a:t>, organizational culture, trust</a:t>
            </a:r>
          </a:p>
          <a:p>
            <a:pPr lvl="1"/>
            <a:r>
              <a:rPr lang="en-US" sz="2400" dirty="0"/>
              <a:t>Ensuring HIE is meaningful </a:t>
            </a:r>
            <a:r>
              <a:rPr lang="en-US" sz="2400" dirty="0" smtClean="0"/>
              <a:t>is complex</a:t>
            </a:r>
            <a:endParaRPr lang="en-US" sz="2400" dirty="0"/>
          </a:p>
          <a:p>
            <a:endParaRPr lang="en-US" sz="1800" dirty="0"/>
          </a:p>
          <a:p>
            <a:r>
              <a:rPr lang="en-US" sz="2400" dirty="0" smtClean="0"/>
              <a:t>“</a:t>
            </a:r>
            <a:r>
              <a:rPr lang="en-US" sz="2400" dirty="0"/>
              <a:t>Raising all boats” to connect providers across the state can best be accomplished together </a:t>
            </a:r>
          </a:p>
          <a:p>
            <a:pPr lvl="1"/>
            <a:r>
              <a:rPr lang="en-US" sz="2400" dirty="0" smtClean="0"/>
              <a:t>Statewide efforts and shared </a:t>
            </a:r>
            <a:r>
              <a:rPr lang="en-US" sz="2400" dirty="0"/>
              <a:t>governance can play a significant role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F4E7-2AAF-452B-8C46-D9FE4B2755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2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HIT Efforts in Development (2017-2019)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</a:t>
            </a:r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ealth information exchange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Develop “Network of Networks” for HIE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Bring Medicaid providers onto robust network of HIEs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Provide access to high-value data (e.g., PDMP)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Improve consent and privacy practices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Infrastructure and statewide HIT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Provider directory and Common credentialing programs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Clinical Quality Metrics Registry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Shared governance for Oregon HIT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ea typeface="Myriad Pro Bold"/>
                <a:cs typeface="Arial" panose="020B0604020202020204" pitchFamily="34" charset="0"/>
              </a:rPr>
              <a:t>HIT Commons, building off EDIE Utility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87F05-717B-4DF1-AFF6-92C3D0F6208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Onboarding Program (2018-2021)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03670"/>
              </p:ext>
            </p:extLst>
          </p:nvPr>
        </p:nvGraphicFramePr>
        <p:xfrm>
          <a:off x="457200" y="2438400"/>
          <a:ext cx="8229600" cy="366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3190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Priority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Provider types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Specific Providers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79760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MT"/>
                        </a:rPr>
                        <a:t>Behavioral health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ArialMT"/>
                        </a:rPr>
                        <a:t>CMHPs, CCBHCs, </a:t>
                      </a:r>
                      <a:r>
                        <a:rPr lang="en-US" sz="1800" dirty="0">
                          <a:effectLst/>
                          <a:latin typeface="ArialMT"/>
                        </a:rPr>
                        <a:t>behavioral health homes, ACT teams, mobile crisis teams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55832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MT"/>
                        </a:rPr>
                        <a:t>Oral health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Clinics contracted with Medicaid </a:t>
                      </a:r>
                      <a:r>
                        <a:rPr lang="en-US" sz="1800" dirty="0" smtClean="0">
                          <a:effectLst/>
                          <a:latin typeface="ArialMT"/>
                        </a:rPr>
                        <a:t>DCOs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797601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ArialMT"/>
                        </a:rPr>
                        <a:t>Critical physical health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Medicaid providers who participate in: PCPCH, FQHCs, RHCs, CPC+, tribal health, equity-focused clinics, county corrections health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102755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MT"/>
                        </a:rPr>
                        <a:t>Major trading 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partners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Major trading partners </a:t>
                      </a:r>
                      <a:r>
                        <a:rPr lang="en-US" sz="1800" dirty="0" smtClean="0">
                          <a:effectLst/>
                          <a:latin typeface="ArialMT"/>
                        </a:rPr>
                        <a:t>that </a:t>
                      </a:r>
                      <a:r>
                        <a:rPr lang="en-US" sz="1800" dirty="0">
                          <a:effectLst/>
                          <a:latin typeface="ArialMT"/>
                        </a:rPr>
                        <a:t>create value for priority Medicaid providers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F4E7-2AAF-452B-8C46-D9FE4B2755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phases likely to include: LTSS, social services, etc.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1447800"/>
            <a:ext cx="8534400" cy="847775"/>
          </a:xfrm>
          <a:prstGeom prst="rect">
            <a:avLst/>
          </a:prstGeom>
          <a:solidFill>
            <a:srgbClr val="E8F0F8"/>
          </a:solidFill>
          <a:ln w="9525" cap="flat" cmpd="sng" algn="ctr">
            <a:solidFill>
              <a:srgbClr val="19324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815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Fund onboarding costs for critical Medicaid physical, behavioral, oral health care providers to Community-Based HIEs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7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15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Behavioral Health Agency HIT Survey: Methods Used for Information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9525" y="6496052"/>
            <a:ext cx="3810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AC2154-3704-446F-BAF0-736FC880AC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 rot="10800000">
            <a:off x="388588" y="3929999"/>
            <a:ext cx="944380" cy="21594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2540" y="4825076"/>
            <a:ext cx="15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More Robust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09235"/>
              </p:ext>
            </p:extLst>
          </p:nvPr>
        </p:nvGraphicFramePr>
        <p:xfrm>
          <a:off x="1524000" y="1295400"/>
          <a:ext cx="7297387" cy="505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6172200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Preliminary OHA survey results, June 2017.</a:t>
            </a:r>
          </a:p>
          <a:p>
            <a:r>
              <a:rPr lang="en-US" sz="1600" i="1" dirty="0" smtClean="0"/>
              <a:t>95 </a:t>
            </a:r>
            <a:r>
              <a:rPr lang="en-US" sz="1600" i="1" dirty="0"/>
              <a:t>out of 285 </a:t>
            </a:r>
            <a:r>
              <a:rPr lang="en-US" sz="1600" i="1" dirty="0" smtClean="0"/>
              <a:t>BH agencies </a:t>
            </a:r>
            <a:r>
              <a:rPr lang="en-US" sz="1600" b="1" i="1" dirty="0" smtClean="0"/>
              <a:t>(</a:t>
            </a:r>
            <a:r>
              <a:rPr lang="en-US" sz="1600" b="1" i="1" dirty="0"/>
              <a:t>33%</a:t>
            </a:r>
            <a:r>
              <a:rPr lang="en-US" sz="1600" b="1" i="1" dirty="0" smtClean="0"/>
              <a:t>), </a:t>
            </a:r>
            <a:r>
              <a:rPr lang="en-US" sz="1600" i="1" dirty="0"/>
              <a:t>r</a:t>
            </a:r>
            <a:r>
              <a:rPr lang="en-US" sz="1600" i="1" dirty="0" smtClean="0"/>
              <a:t>epresents </a:t>
            </a:r>
            <a:r>
              <a:rPr lang="en-US" sz="1600" i="1" dirty="0"/>
              <a:t>389 programs out of 883 total </a:t>
            </a:r>
            <a:r>
              <a:rPr lang="en-US" sz="1600" b="1" i="1" dirty="0"/>
              <a:t>(44%</a:t>
            </a:r>
            <a:r>
              <a:rPr lang="en-US" sz="1600" b="1" i="1" dirty="0" smtClean="0"/>
              <a:t>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779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Commons (2018+)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8" y="1447800"/>
            <a:ext cx="8229600" cy="4525963"/>
          </a:xfrm>
        </p:spPr>
        <p:txBody>
          <a:bodyPr/>
          <a:lstStyle/>
          <a:p>
            <a:r>
              <a:rPr lang="en-US" dirty="0" smtClean="0"/>
              <a:t>New Public/Private Partnership </a:t>
            </a:r>
          </a:p>
          <a:p>
            <a:pPr lvl="1"/>
            <a:r>
              <a:rPr lang="en-US" dirty="0" smtClean="0"/>
              <a:t>Building off EDIE Utility model</a:t>
            </a:r>
          </a:p>
          <a:p>
            <a:r>
              <a:rPr lang="en-US" dirty="0" smtClean="0"/>
              <a:t>Coordinate statewide HIT efforts</a:t>
            </a:r>
          </a:p>
          <a:p>
            <a:pPr lvl="1"/>
            <a:r>
              <a:rPr lang="en-US" dirty="0" smtClean="0"/>
              <a:t>EDIE Utility</a:t>
            </a:r>
          </a:p>
          <a:p>
            <a:pPr lvl="1"/>
            <a:r>
              <a:rPr lang="en-US" dirty="0" smtClean="0"/>
              <a:t>Network of Networks for HIE</a:t>
            </a:r>
          </a:p>
          <a:p>
            <a:pPr lvl="1"/>
            <a:r>
              <a:rPr lang="en-US" dirty="0" smtClean="0"/>
              <a:t>PDMP Gateway</a:t>
            </a:r>
          </a:p>
          <a:p>
            <a:pPr lvl="1"/>
            <a:r>
              <a:rPr lang="en-US" dirty="0" smtClean="0"/>
              <a:t>Other projects possible</a:t>
            </a:r>
          </a:p>
          <a:p>
            <a:r>
              <a:rPr lang="en-US" dirty="0" smtClean="0"/>
              <a:t>Governance role for CCOs and others</a:t>
            </a:r>
          </a:p>
          <a:p>
            <a:pPr lvl="1"/>
            <a:r>
              <a:rPr lang="en-US" dirty="0" smtClean="0"/>
              <a:t>Opportunity for influence</a:t>
            </a:r>
          </a:p>
          <a:p>
            <a:r>
              <a:rPr lang="en-US" dirty="0" smtClean="0"/>
              <a:t>Shared funding</a:t>
            </a:r>
          </a:p>
          <a:p>
            <a:pPr lvl="1"/>
            <a:r>
              <a:rPr lang="en-US" dirty="0" smtClean="0"/>
              <a:t>Leveraging federal Medicaid 90/10 matching funds</a:t>
            </a:r>
          </a:p>
          <a:p>
            <a:r>
              <a:rPr lang="en-US" dirty="0" smtClean="0"/>
              <a:t>OHA/OHLC developing business plan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F4E7-2AAF-452B-8C46-D9FE4B2755D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5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8077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Learn more about Oregon</a:t>
            </a:r>
            <a:r>
              <a:rPr lang="en-US" alt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s </a:t>
            </a:r>
            <a:r>
              <a:rPr lang="en-US" sz="2400" b="1" dirty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HIT/HIE </a:t>
            </a:r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developments and Subscribe to our email list!</a:t>
            </a:r>
            <a:endParaRPr lang="en-US" sz="2400" b="1" dirty="0" smtClean="0">
              <a:solidFill>
                <a:srgbClr val="005595"/>
              </a:solidFill>
              <a:latin typeface="Calibri" pitchFamily="34" charset="0"/>
              <a:ea typeface="ＭＳ Ｐゴシック" pitchFamily="34" charset="-128"/>
              <a:hlinkClick r:id="rId2"/>
            </a:endParaRPr>
          </a:p>
          <a:p>
            <a:pPr algn="r"/>
            <a:r>
              <a:rPr lang="en-US" sz="2400" dirty="0" smtClean="0">
                <a:latin typeface="Calibri" pitchFamily="34" charset="0"/>
                <a:ea typeface="ＭＳ Ｐゴシック" pitchFamily="34" charset="-128"/>
                <a:hlinkClick r:id="rId2"/>
              </a:rPr>
              <a:t>www.HealthIT.Oregon.gov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dirty="0">
                <a:latin typeface="Calibri" pitchFamily="34" charset="0"/>
                <a:ea typeface="ＭＳ Ｐゴシック" pitchFamily="34" charset="-128"/>
              </a:rPr>
            </a:b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OHA Behavioral </a:t>
            </a:r>
            <a:r>
              <a:rPr lang="en-US" sz="2400" b="1" dirty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Health Information Sharing </a:t>
            </a:r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Resources:</a:t>
            </a:r>
          </a:p>
          <a:p>
            <a:pPr algn="r"/>
            <a:r>
              <a:rPr lang="en-US" sz="2000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  <a:hlinkClick r:id="rId3"/>
              </a:rPr>
              <a:t>www.oregon.gov</a:t>
            </a:r>
            <a:r>
              <a:rPr lang="en-US" sz="2000" dirty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  <a:hlinkClick r:id="rId3"/>
              </a:rPr>
              <a:t>/oha/HPA/CSI-BHP/Pages/Behavioral-Health-</a:t>
            </a:r>
            <a:r>
              <a:rPr lang="en-US" sz="2000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  <a:hlinkClick r:id="rId3"/>
              </a:rPr>
              <a:t>Info.aspx</a:t>
            </a:r>
            <a:endParaRPr lang="en-US" sz="2000" dirty="0">
              <a:solidFill>
                <a:srgbClr val="005595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/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Susan Otter</a:t>
            </a:r>
          </a:p>
          <a:p>
            <a:pPr algn="r"/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ＭＳ Ｐゴシック" pitchFamily="34" charset="-128"/>
              </a:rPr>
              <a:t>Director of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Health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Information Technology</a:t>
            </a:r>
            <a:br>
              <a:rPr lang="en-US" sz="24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>
                <a:latin typeface="Calibri" pitchFamily="34" charset="0"/>
                <a:ea typeface="ＭＳ Ｐゴシック" pitchFamily="34" charset="-128"/>
                <a:hlinkClick r:id="rId4"/>
              </a:rPr>
              <a:t>Susan.Otter@state.or.us</a:t>
            </a:r>
            <a:r>
              <a:rPr lang="en-US" sz="2600" dirty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600" dirty="0">
                <a:latin typeface="Calibri" pitchFamily="34" charset="0"/>
                <a:ea typeface="ＭＳ Ｐゴシック" pitchFamily="34" charset="-128"/>
              </a:rPr>
            </a:br>
            <a:endParaRPr lang="en-US" sz="2600" dirty="0" smtClean="0"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sz="2400" b="1" dirty="0" smtClean="0">
                <a:solidFill>
                  <a:srgbClr val="005595"/>
                </a:solidFill>
                <a:latin typeface="Calibri" pitchFamily="34" charset="0"/>
                <a:ea typeface="ＭＳ Ｐゴシック" pitchFamily="34" charset="-128"/>
              </a:rPr>
              <a:t>Marta Makarushka</a:t>
            </a:r>
            <a:endParaRPr lang="en-US" sz="2400" b="1" dirty="0">
              <a:solidFill>
                <a:srgbClr val="005595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  <a:ea typeface="ＭＳ Ｐゴシック" pitchFamily="34" charset="-128"/>
              </a:rPr>
              <a:t>Lead HIT Policy Analyst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 smtClean="0">
                <a:latin typeface="Calibri" pitchFamily="34" charset="0"/>
                <a:ea typeface="ＭＳ Ｐゴシック" pitchFamily="34" charset="-128"/>
                <a:hlinkClick r:id="rId5"/>
              </a:rPr>
              <a:t>Marta.M.Makarushka@state.or.us</a:t>
            </a:r>
            <a:r>
              <a:rPr lang="en-US" sz="2600" dirty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600" dirty="0">
                <a:latin typeface="Calibri" pitchFamily="34" charset="0"/>
                <a:ea typeface="ＭＳ Ｐゴシック" pitchFamily="34" charset="-128"/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84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Agency HIT Survey: Top </a:t>
            </a:r>
            <a:r>
              <a:rPr lang="en-US" dirty="0" smtClean="0"/>
              <a:t>Barriers for Electronic Sharing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27934"/>
              </p:ext>
            </p:extLst>
          </p:nvPr>
        </p:nvGraphicFramePr>
        <p:xfrm>
          <a:off x="457200" y="1600200"/>
          <a:ext cx="7491046" cy="2847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3467"/>
                <a:gridCol w="3421333"/>
                <a:gridCol w="1533378"/>
                <a:gridCol w="184286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Top Barriers to Electronic Sharing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Response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Financial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Concerns about privacy and security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Technical resources are limited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Concerns over liability of </a:t>
                      </a:r>
                      <a:r>
                        <a:rPr lang="en-US" sz="2000" u="none" strike="noStrike" dirty="0" smtClean="0">
                          <a:effectLst/>
                        </a:rPr>
                        <a:t>re-disclosure </a:t>
                      </a:r>
                      <a:r>
                        <a:rPr lang="en-US" sz="2000" u="none" strike="noStrike" dirty="0">
                          <a:effectLst/>
                        </a:rPr>
                        <a:t>of information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9525" y="6496052"/>
            <a:ext cx="3810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AC2154-3704-446F-BAF0-736FC880AC91}" type="slidenum">
              <a:rPr lang="en-US" smtClean="0">
                <a:latin typeface="Arial"/>
              </a:rPr>
              <a:pPr>
                <a:defRPr/>
              </a:pPr>
              <a:t>3</a:t>
            </a:fld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Preliminary OHA survey results, June 2017.</a:t>
            </a:r>
          </a:p>
          <a:p>
            <a:r>
              <a:rPr lang="en-US" sz="1600" i="1" dirty="0" smtClean="0"/>
              <a:t>95 </a:t>
            </a:r>
            <a:r>
              <a:rPr lang="en-US" sz="1600" i="1" dirty="0"/>
              <a:t>out of 285 </a:t>
            </a:r>
            <a:r>
              <a:rPr lang="en-US" sz="1600" i="1" dirty="0" smtClean="0"/>
              <a:t>BH agencies </a:t>
            </a:r>
            <a:r>
              <a:rPr lang="en-US" sz="1600" b="1" i="1" dirty="0" smtClean="0"/>
              <a:t>(</a:t>
            </a:r>
            <a:r>
              <a:rPr lang="en-US" sz="1600" b="1" i="1" dirty="0"/>
              <a:t>33%</a:t>
            </a:r>
            <a:r>
              <a:rPr lang="en-US" sz="1600" b="1" i="1" dirty="0" smtClean="0"/>
              <a:t>), </a:t>
            </a:r>
            <a:r>
              <a:rPr lang="en-US" sz="1600" i="1" dirty="0"/>
              <a:t>r</a:t>
            </a:r>
            <a:r>
              <a:rPr lang="en-US" sz="1600" i="1" dirty="0" smtClean="0"/>
              <a:t>epresents </a:t>
            </a:r>
            <a:r>
              <a:rPr lang="en-US" sz="1600" i="1" dirty="0"/>
              <a:t>389 programs out of 883 total </a:t>
            </a:r>
            <a:r>
              <a:rPr lang="en-US" sz="1600" b="1" i="1" dirty="0"/>
              <a:t>(44%</a:t>
            </a:r>
            <a:r>
              <a:rPr lang="en-US" sz="1600" b="1" i="1" dirty="0" smtClean="0"/>
              <a:t>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94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 Advancing Interoperable HIT Services to Support HIE Cooperative Agreement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Oregon’s award: $2.2m, </a:t>
            </a:r>
            <a:r>
              <a:rPr lang="en-US" sz="2400" dirty="0"/>
              <a:t>July 2015-July 2017</a:t>
            </a:r>
          </a:p>
          <a:p>
            <a:pPr lvl="1"/>
            <a:r>
              <a:rPr lang="en-US" sz="2000" dirty="0"/>
              <a:t>12 total states awarded, 4 states received supplemental grant funds in </a:t>
            </a:r>
            <a:r>
              <a:rPr lang="en-US" sz="2000" dirty="0" smtClean="0"/>
              <a:t>2016</a:t>
            </a:r>
          </a:p>
          <a:p>
            <a:pPr lvl="1"/>
            <a:r>
              <a:rPr lang="en-US" sz="2000" dirty="0" smtClean="0"/>
              <a:t>OHA </a:t>
            </a:r>
            <a:r>
              <a:rPr lang="en-US" sz="2000" dirty="0" err="1" smtClean="0"/>
              <a:t>solicted</a:t>
            </a:r>
            <a:r>
              <a:rPr lang="en-US" sz="2000" dirty="0" smtClean="0"/>
              <a:t> letters of interest from potential sub-recipients, selected Jefferson HIE/Reliance</a:t>
            </a:r>
            <a:endParaRPr lang="en-US" sz="2000" dirty="0"/>
          </a:p>
          <a:p>
            <a:r>
              <a:rPr lang="en-US" sz="2400" dirty="0" smtClean="0"/>
              <a:t>Funding Purpose: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ncrease adoption of HIE</a:t>
            </a:r>
          </a:p>
          <a:p>
            <a:pPr lvl="1"/>
            <a:r>
              <a:rPr lang="en-US" sz="2000" dirty="0" smtClean="0"/>
              <a:t>Increase interoperable </a:t>
            </a:r>
            <a:r>
              <a:rPr lang="en-US" sz="2000" dirty="0"/>
              <a:t>exchange and use, and </a:t>
            </a:r>
            <a:endParaRPr lang="en-US" sz="2000" dirty="0" smtClean="0"/>
          </a:p>
          <a:p>
            <a:pPr lvl="1"/>
            <a:r>
              <a:rPr lang="en-US" sz="2000" dirty="0" smtClean="0"/>
              <a:t>Increase the </a:t>
            </a:r>
            <a:r>
              <a:rPr lang="en-US" sz="2000" dirty="0"/>
              <a:t>integration of data by care providers </a:t>
            </a:r>
          </a:p>
          <a:p>
            <a:r>
              <a:rPr lang="en-US" sz="2400" dirty="0" smtClean="0"/>
              <a:t>Target populations:</a:t>
            </a:r>
          </a:p>
          <a:p>
            <a:pPr lvl="1"/>
            <a:r>
              <a:rPr lang="en-US" sz="2000" dirty="0" smtClean="0">
                <a:ea typeface="Calibri"/>
              </a:rPr>
              <a:t>Connecting </a:t>
            </a:r>
            <a:r>
              <a:rPr lang="en-US" sz="2000" dirty="0">
                <a:ea typeface="Calibri"/>
              </a:rPr>
              <a:t>physical health providers and/or Critical Access Hospitals to behavioral health and other non-physical health providers.  </a:t>
            </a:r>
          </a:p>
        </p:txBody>
      </p:sp>
    </p:spTree>
    <p:extLst>
      <p:ext uri="{BB962C8B-B14F-4D97-AF65-F5344CB8AC3E}">
        <p14:creationId xmlns:p14="http://schemas.microsoft.com/office/powerpoint/2010/main" val="223508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 Advancing Interoperable HIT Services to Support HIE Cooperative Agreement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Oregon’s project: </a:t>
            </a:r>
          </a:p>
          <a:p>
            <a:pPr lvl="1"/>
            <a:r>
              <a:rPr lang="en-US" sz="2000" dirty="0"/>
              <a:t>Address barriers to HIE and care coordination</a:t>
            </a:r>
          </a:p>
          <a:p>
            <a:pPr lvl="1"/>
            <a:r>
              <a:rPr lang="en-US" sz="2000" dirty="0"/>
              <a:t>Integrate behavioral and physical health data </a:t>
            </a:r>
            <a:endParaRPr lang="en-US" sz="2000" dirty="0" smtClean="0"/>
          </a:p>
          <a:p>
            <a:r>
              <a:rPr lang="en-US" sz="2400" dirty="0" smtClean="0"/>
              <a:t>Specifically:</a:t>
            </a:r>
            <a:endParaRPr lang="en-US" sz="2400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ommon </a:t>
            </a:r>
            <a:r>
              <a:rPr lang="en-US" sz="2000" dirty="0"/>
              <a:t>consent model to support appropriate sharing of specially protected health information (e.g., 42 CFR Part 2) </a:t>
            </a:r>
          </a:p>
          <a:p>
            <a:pPr lvl="1"/>
            <a:r>
              <a:rPr lang="en-US" sz="2000" dirty="0" smtClean="0"/>
              <a:t>Connect with </a:t>
            </a:r>
            <a:r>
              <a:rPr lang="en-US" sz="2000" dirty="0"/>
              <a:t>the Veterans Administration (VA) and Social Security Administration (SSA) </a:t>
            </a:r>
          </a:p>
          <a:p>
            <a:pPr lvl="1"/>
            <a:r>
              <a:rPr lang="en-US" sz="2000" dirty="0"/>
              <a:t>Connect with the Prescription Drug Monitoring Program </a:t>
            </a:r>
          </a:p>
          <a:p>
            <a:pPr lvl="1"/>
            <a:r>
              <a:rPr lang="en-US" sz="2000" dirty="0" smtClean="0"/>
              <a:t>Provide real</a:t>
            </a:r>
            <a:r>
              <a:rPr lang="en-US" sz="2000" dirty="0"/>
              <a:t>-time clinical notifications </a:t>
            </a:r>
            <a:r>
              <a:rPr lang="en-US" sz="2000" dirty="0" smtClean="0"/>
              <a:t>including hospital event (EDIE) data</a:t>
            </a:r>
            <a:endParaRPr lang="en-US" sz="2000" dirty="0"/>
          </a:p>
          <a:p>
            <a:pPr lvl="1"/>
            <a:r>
              <a:rPr lang="en-US" sz="2000" dirty="0" smtClean="0"/>
              <a:t>Provide technical </a:t>
            </a:r>
            <a:r>
              <a:rPr lang="en-US" sz="2000" dirty="0"/>
              <a:t>assistance for workflow redesign to maximize HIE/HIT investments </a:t>
            </a:r>
          </a:p>
        </p:txBody>
      </p:sp>
    </p:spTree>
    <p:extLst>
      <p:ext uri="{BB962C8B-B14F-4D97-AF65-F5344CB8AC3E}">
        <p14:creationId xmlns:p14="http://schemas.microsoft.com/office/powerpoint/2010/main" val="34372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Grant-Funded Work in Oregon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 smtClean="0"/>
              <a:t>OHA Behavioral Health Information Sharing Workgroup</a:t>
            </a:r>
          </a:p>
          <a:p>
            <a:pPr marL="742950" lvl="2" indent="-342900"/>
            <a:r>
              <a:rPr lang="en-US" sz="2000" dirty="0"/>
              <a:t>D</a:t>
            </a:r>
            <a:r>
              <a:rPr lang="en-US" sz="2000" dirty="0" smtClean="0"/>
              <a:t>eveloping </a:t>
            </a:r>
            <a:r>
              <a:rPr lang="en-US" sz="2000" dirty="0"/>
              <a:t>a strategy to support integrated care and services by enabling the electronic sharing of behavioral health information between providers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Resources:</a:t>
            </a:r>
          </a:p>
          <a:p>
            <a:pPr marL="742950" lvl="2" indent="-342900"/>
            <a:r>
              <a:rPr lang="en-US" sz="2000" dirty="0" smtClean="0"/>
              <a:t>Developed webinars, FAQs and other resources to work </a:t>
            </a:r>
            <a:r>
              <a:rPr lang="en-US" sz="2000" dirty="0"/>
              <a:t>to clarify misconceptions and confusion about applicable state and federal privacy laws that may currently limit information sharing.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Provider Toolkit:</a:t>
            </a:r>
          </a:p>
          <a:p>
            <a:pPr marL="742950" lvl="2" indent="-342900"/>
            <a:r>
              <a:rPr lang="en-US" sz="2000" dirty="0"/>
              <a:t>C</a:t>
            </a:r>
            <a:r>
              <a:rPr lang="en-US" sz="2000" dirty="0" smtClean="0"/>
              <a:t>ommon </a:t>
            </a:r>
            <a:r>
              <a:rPr lang="en-US" sz="2000" dirty="0"/>
              <a:t>consent model </a:t>
            </a:r>
            <a:r>
              <a:rPr lang="en-US" sz="2000" dirty="0" smtClean="0"/>
              <a:t>to </a:t>
            </a:r>
            <a:r>
              <a:rPr lang="en-US" sz="2000" dirty="0"/>
              <a:t>support appropriate sharing of specially protected health information (e.g., 42 CFR Part 2) 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Sample Qualified Service Organization Agreement (QSOA)</a:t>
            </a:r>
          </a:p>
          <a:p>
            <a:pPr marL="742950" lvl="2" indent="-342900"/>
            <a:r>
              <a:rPr lang="en-US" sz="2000" dirty="0" smtClean="0"/>
              <a:t>Case studies, FAQs, state/federal laws </a:t>
            </a:r>
            <a:r>
              <a:rPr lang="en-US" sz="2000" dirty="0" err="1" smtClean="0"/>
              <a:t>comparispn</a:t>
            </a:r>
            <a:endParaRPr lang="en-US" sz="2000" dirty="0" smtClean="0"/>
          </a:p>
          <a:p>
            <a:pPr marL="742950" lvl="2" indent="-342900"/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  <a:hlinkClick r:id="rId2"/>
              </a:rPr>
              <a:t>www.oregon.gov/oha/HPA/CSI-BHP/Pages/Behavioral-Health-Info.aspx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Changing Behavioral Health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64" y="990600"/>
            <a:ext cx="8229600" cy="4114800"/>
          </a:xfrm>
        </p:spPr>
        <p:txBody>
          <a:bodyPr/>
          <a:lstStyle/>
          <a:p>
            <a:r>
              <a:rPr lang="en-US" sz="2800" dirty="0" smtClean="0"/>
              <a:t>Behavioral Health Collaborative – transforming the BH system: 4 recommendations </a:t>
            </a:r>
          </a:p>
          <a:p>
            <a:r>
              <a:rPr lang="en-US" sz="2800" dirty="0" smtClean="0"/>
              <a:t>Certified Community Behavioral Health Clinics (CCBHCs): care integration and value-based payment</a:t>
            </a:r>
          </a:p>
          <a:p>
            <a:r>
              <a:rPr lang="en-US" sz="2800" dirty="0" smtClean="0"/>
              <a:t>Other data and metrics:</a:t>
            </a:r>
          </a:p>
          <a:p>
            <a:pPr lvl="1"/>
            <a:r>
              <a:rPr lang="en-US" sz="2400" dirty="0" smtClean="0"/>
              <a:t>2018 CCO Incentive Metric:</a:t>
            </a:r>
          </a:p>
          <a:p>
            <a:pPr lvl="2"/>
            <a:r>
              <a:rPr lang="en-US" sz="2000" dirty="0"/>
              <a:t>Emergency department (ED) utilization for individuals experiencing severe and persistent mental illness (SPMI). </a:t>
            </a:r>
          </a:p>
          <a:p>
            <a:pPr lvl="1"/>
            <a:r>
              <a:rPr lang="en-US" sz="2400" dirty="0" smtClean="0"/>
              <a:t>Measures and Outcomes Tracking System (MOTS)</a:t>
            </a:r>
          </a:p>
          <a:p>
            <a:pPr lvl="1"/>
            <a:r>
              <a:rPr lang="en-US" sz="2400" dirty="0" smtClean="0"/>
              <a:t>U.S. Dept. of Justice agreement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93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1000" y="2909350"/>
            <a:ext cx="8001000" cy="28194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56750"/>
            <a:ext cx="80010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7924800" cy="453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/>
              <a:t>Governance and </a:t>
            </a:r>
            <a:r>
              <a:rPr lang="en-US" altLang="en-US" sz="2400" dirty="0" smtClean="0"/>
              <a:t>finance</a:t>
            </a:r>
            <a:r>
              <a:rPr lang="en-US" altLang="en-US" sz="2400" dirty="0"/>
              <a:t>: Regional governance model for behavioral health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Standards of </a:t>
            </a:r>
            <a:r>
              <a:rPr lang="en-US" altLang="en-US" sz="2400" dirty="0" smtClean="0"/>
              <a:t>care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competencies</a:t>
            </a:r>
            <a:endParaRPr lang="en-US" altLang="en-US" sz="2400" dirty="0"/>
          </a:p>
          <a:p>
            <a:pPr>
              <a:buFontTx/>
              <a:buAutoNum type="arabicPeriod"/>
            </a:pPr>
            <a:r>
              <a:rPr lang="en-US" altLang="en-US" sz="2400" dirty="0"/>
              <a:t>Workforce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Information </a:t>
            </a:r>
            <a:r>
              <a:rPr lang="en-US" altLang="en-US" sz="2400" dirty="0" smtClean="0"/>
              <a:t>exchange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coordination </a:t>
            </a:r>
            <a:r>
              <a:rPr lang="en-US" altLang="en-US" sz="2400" dirty="0"/>
              <a:t>of c</a:t>
            </a:r>
            <a:r>
              <a:rPr lang="en-US" altLang="en-US" sz="2400" dirty="0" smtClean="0"/>
              <a:t>are</a:t>
            </a:r>
          </a:p>
          <a:p>
            <a:pPr lvl="1"/>
            <a:r>
              <a:rPr lang="en-US" sz="2200" dirty="0" smtClean="0"/>
              <a:t>Adoption </a:t>
            </a:r>
            <a:r>
              <a:rPr lang="en-US" sz="2200" dirty="0"/>
              <a:t>of </a:t>
            </a:r>
            <a:r>
              <a:rPr lang="en-US" sz="2200" dirty="0" smtClean="0"/>
              <a:t>electronic health records (EHRs) </a:t>
            </a:r>
            <a:endParaRPr lang="en-US" sz="2200" dirty="0"/>
          </a:p>
          <a:p>
            <a:pPr lvl="1"/>
            <a:r>
              <a:rPr lang="en-US" sz="2200" dirty="0" smtClean="0"/>
              <a:t>Health Information Exchange </a:t>
            </a:r>
            <a:r>
              <a:rPr lang="en-US" sz="2200" dirty="0"/>
              <a:t>for care coordination </a:t>
            </a:r>
          </a:p>
          <a:p>
            <a:pPr lvl="1"/>
            <a:r>
              <a:rPr lang="en-US" sz="2200" dirty="0"/>
              <a:t>Data for treatment and quality improvement </a:t>
            </a:r>
          </a:p>
          <a:p>
            <a:pPr lvl="1"/>
            <a:r>
              <a:rPr lang="en-US" sz="2200" dirty="0"/>
              <a:t>Support for performance-based measures and payment models </a:t>
            </a:r>
          </a:p>
          <a:p>
            <a:pPr lvl="1"/>
            <a:r>
              <a:rPr lang="en-US" sz="2200" dirty="0"/>
              <a:t>Patient </a:t>
            </a:r>
            <a:r>
              <a:rPr lang="en-US" sz="2200" dirty="0" smtClean="0"/>
              <a:t>access</a:t>
            </a:r>
            <a:endParaRPr lang="en-US" altLang="en-US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" y="128050"/>
            <a:ext cx="8229600" cy="1143000"/>
          </a:xfrm>
        </p:spPr>
        <p:txBody>
          <a:bodyPr/>
          <a:lstStyle/>
          <a:p>
            <a:r>
              <a:rPr lang="en-US" altLang="en-US" sz="3200" dirty="0" smtClean="0"/>
              <a:t>Behavioral Health Collaborative Recommendations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867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http://www.oregon.gov/oha/HPA/CSI-BHP/Pages/Behavioral-Health-</a:t>
            </a:r>
            <a:r>
              <a:rPr lang="en-US" dirty="0" smtClean="0">
                <a:hlinkClick r:id="rId2"/>
              </a:rPr>
              <a:t>Collaborative.aspx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1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Oregon Standards for Certified Community BH Clinics (CCBHCs) with technology 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Performance tracking, population management,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clinical quality measuring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Coordination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integration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primary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are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Comprehensive </a:t>
            </a:r>
            <a:r>
              <a:rPr lang="en-US" sz="2400" dirty="0">
                <a:solidFill>
                  <a:schemeClr val="tx1"/>
                </a:solidFill>
              </a:rPr>
              <a:t>and up-to-date patient </a:t>
            </a:r>
            <a:r>
              <a:rPr lang="en-US" sz="2400" dirty="0" smtClean="0">
                <a:solidFill>
                  <a:schemeClr val="tx1"/>
                </a:solidFill>
              </a:rPr>
              <a:t>records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Specialized </a:t>
            </a:r>
            <a:r>
              <a:rPr lang="en-US" sz="2400" dirty="0" smtClean="0">
                <a:solidFill>
                  <a:schemeClr val="tx1"/>
                </a:solidFill>
              </a:rPr>
              <a:t>care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etting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ransitions (hospital transitions)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Care </a:t>
            </a:r>
            <a:r>
              <a:rPr lang="en-US" sz="2400" dirty="0" smtClean="0">
                <a:solidFill>
                  <a:schemeClr val="tx1"/>
                </a:solidFill>
              </a:rPr>
              <a:t>coordination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End-of-life planning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http://www.oregon.gov/oha/HPA/CSI-BHP/CCBHC%20Documents/Oregon-Standards-for-</a:t>
            </a:r>
            <a:r>
              <a:rPr lang="en-US" sz="1800" dirty="0" smtClean="0">
                <a:hlinkClick r:id="rId2"/>
              </a:rPr>
              <a:t>CCBHCs.pdf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B2C3BA-0BC5-4BA4-96BE-873C6998D5D6}" type="slidenum">
              <a:rPr lang="en-US" altLang="en-US" smtClean="0">
                <a:latin typeface="Arial"/>
              </a:rPr>
              <a:pPr>
                <a:defRPr/>
              </a:pPr>
              <a:t>9</a:t>
            </a:fld>
            <a:endParaRPr lang="en-US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324630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P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HITOC blank slide deck.pptx [Read-Only]" id="{EEAE2325-1374-4B68-95BC-EE7F45995760}" vid="{CEDAACC8-850C-49F6-97CE-3C4AAE81BE3A}"/>
    </a:ext>
  </a:extLst>
</a:theme>
</file>

<file path=ppt/theme/theme4.xml><?xml version="1.0" encoding="utf-8"?>
<a:theme xmlns:a="http://schemas.openxmlformats.org/drawingml/2006/main" name="3_PP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10DAF308904AAE543C99F99503DB" ma:contentTypeVersion="5" ma:contentTypeDescription="Create a new document." ma:contentTypeScope="" ma:versionID="d042e45db7e5d89bdc0411c3a65921b5">
  <xsd:schema xmlns:xsd="http://www.w3.org/2001/XMLSchema" xmlns:xs="http://www.w3.org/2001/XMLSchema" xmlns:p="http://schemas.microsoft.com/office/2006/metadata/properties" xmlns:ns2="e5f45e6a-0c05-4f9c-a6ae-bd86d2e31d31" xmlns:ns3="2bfdd852-4ec9-485c-ae6f-35a326f5361a" targetNamespace="http://schemas.microsoft.com/office/2006/metadata/properties" ma:root="true" ma:fieldsID="e9a73db0425b8ddb688c57359f7348d9" ns2:_="" ns3:_="">
    <xsd:import namespace="e5f45e6a-0c05-4f9c-a6ae-bd86d2e31d31"/>
    <xsd:import namespace="2bfdd852-4ec9-485c-ae6f-35a326f536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45e6a-0c05-4f9c-a6ae-bd86d2e31d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dd852-4ec9-485c-ae6f-35a326f53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9CF58BE-B965-478D-A48A-BEA91893F06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1B313C1-32D1-4A1A-AC5D-EFE978143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f45e6a-0c05-4f9c-a6ae-bd86d2e31d31"/>
    <ds:schemaRef ds:uri="2bfdd852-4ec9-485c-ae6f-35a326f53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69834A5C-6893-41B9-A2C8-59BC2B285C8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52269A9-106F-463F-8D44-A56A65E1280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E0138B7-4C62-4586-9B9D-01268F2EB61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01B1A80-1927-4177-B1B5-A26ACA2DE4C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0724F94-B204-4E99-8398-0E507FCA310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B1DD33F-2DA2-4886-8CFC-593136A5157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DEC40E9-9A6E-40F7-9627-44EA0AD5BCB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8ADF852-3F7C-48A9-8C18-D1FB25C80D6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307D42F-6455-45CD-9D9B-06717BABDC3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B01DE5C-58DA-4A9A-924F-EBCC9BCE21F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7C1F557-A219-4609-BE3D-CA8E8CAEFE2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5380075-3B38-4616-8282-BBE61BA4541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52C2CA3-CF3A-4929-ABFF-2559F7F67E1C}">
  <ds:schemaRefs>
    <ds:schemaRef ds:uri="http://schemas.microsoft.com/sharepoint/v3/contenttype/forms"/>
  </ds:schemaRefs>
</ds:datastoreItem>
</file>

<file path=customXml/itemProps23.xml><?xml version="1.0" encoding="utf-8"?>
<ds:datastoreItem xmlns:ds="http://schemas.openxmlformats.org/officeDocument/2006/customXml" ds:itemID="{54E02ED7-82B8-4DF5-9259-1FC7272C16A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1051739-4788-45D5-BBA7-73ED184D10B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AB75DD6-0916-4043-9E39-EA32CB6C976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2D1E2DA-E5A8-45EF-A874-41397DC2FEF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7164590-8DD8-4F2B-AEE2-A5CF11B8DC9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1FBE8CB-F6B1-4A63-9A8F-537D66E7099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5ECEE25-5F93-4D34-8A6D-14DBC22263D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58CA30C-3E22-4E78-8F28-E914F3A294ED}">
  <ds:schemaRefs>
    <ds:schemaRef ds:uri="2bfdd852-4ec9-485c-ae6f-35a326f5361a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5f45e6a-0c05-4f9c-a6ae-bd86d2e31d31"/>
    <ds:schemaRef ds:uri="http://www.w3.org/XML/1998/namespace"/>
  </ds:schemaRefs>
</ds:datastoreItem>
</file>

<file path=customXml/itemProps30.xml><?xml version="1.0" encoding="utf-8"?>
<ds:datastoreItem xmlns:ds="http://schemas.openxmlformats.org/officeDocument/2006/customXml" ds:itemID="{B441E291-0797-44AE-BA89-6D4A684E537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1F6390A-D20A-4079-B087-1CCE278579C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F489A53-BBC2-4CF9-8DBB-FED07AFDE14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5DF9F9F-FD4A-4234-B145-E4157823D04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E2CC6EA-D431-4335-9FB8-5978422A141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F7EA631-DDAA-43AD-A33F-74696521028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3985D9A-62A1-4E78-8800-9974954009D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3C2A066-1A52-4A6B-84C7-899F8D5792C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5AC0DCE-AFA5-4C15-9C09-C1E15522E01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B1135A1-0355-4BD8-858B-A08F6E4F05C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18812</TotalTime>
  <Words>1344</Words>
  <Application>Microsoft Office PowerPoint</Application>
  <PresentationFormat>On-screen Show (4:3)</PresentationFormat>
  <Paragraphs>227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PPT Template</vt:lpstr>
      <vt:lpstr>2_PPT Template</vt:lpstr>
      <vt:lpstr>1_PPT Template</vt:lpstr>
      <vt:lpstr>3_PPT Template</vt:lpstr>
      <vt:lpstr>1_Custom Design</vt:lpstr>
      <vt:lpstr>1_Office Theme</vt:lpstr>
      <vt:lpstr>2_Custom Design</vt:lpstr>
      <vt:lpstr>    Transforming Health Care Delivery in Oregon through Technology and Robust Health Information Exchange    Susan Otter  Director of Health Information Technology  July 2017  </vt:lpstr>
      <vt:lpstr>Behavioral Health Agency HIT Survey: Methods Used for Information Exchange</vt:lpstr>
      <vt:lpstr>Behavioral Health Agency HIT Survey: Top Barriers for Electronic Sharing</vt:lpstr>
      <vt:lpstr>ONC Advancing Interoperable HIT Services to Support HIE Cooperative Agreement</vt:lpstr>
      <vt:lpstr>ONC Advancing Interoperable HIT Services to Support HIE Cooperative Agreement</vt:lpstr>
      <vt:lpstr>Spreading Grant-Funded Work in Oregon</vt:lpstr>
      <vt:lpstr>Changing Behavioral Health Landscape</vt:lpstr>
      <vt:lpstr>Behavioral Health Collaborative Recommendations Overview</vt:lpstr>
      <vt:lpstr>Oregon Standards for Certified Community BH Clinics (CCBHCs) with technology implications</vt:lpstr>
      <vt:lpstr>Opportunities for Behavioral Health</vt:lpstr>
      <vt:lpstr>HIT Components for CCO Consideration</vt:lpstr>
      <vt:lpstr>Oregon HIT highlights in 2016-2017</vt:lpstr>
      <vt:lpstr>Adoption of Hospital Notifications by CCOs, Hospitals, and ACT Teams</vt:lpstr>
      <vt:lpstr>Robust HIEs support care coordination</vt:lpstr>
      <vt:lpstr>PowerPoint Presentation</vt:lpstr>
      <vt:lpstr>National Efforts Support Document Exchange;  Gain HIE Footprint in Oregon</vt:lpstr>
      <vt:lpstr>Statewide HIE and “Network of Networks”</vt:lpstr>
      <vt:lpstr>HIT Efforts in Development (2017-2019)</vt:lpstr>
      <vt:lpstr>HIE Onboarding Program (2018-2021)</vt:lpstr>
      <vt:lpstr>HIT Commons (2018+)</vt:lpstr>
      <vt:lpstr>PowerPoint Presentation</vt:lpstr>
    </vt:vector>
  </TitlesOfParts>
  <Company>Oregon 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Directory Subject Matter Expert Workgroup</dc:title>
  <dc:creator>Karen Hale</dc:creator>
  <cp:lastModifiedBy>Gina Bianco</cp:lastModifiedBy>
  <cp:revision>610</cp:revision>
  <cp:lastPrinted>2017-06-21T21:57:05Z</cp:lastPrinted>
  <dcterms:created xsi:type="dcterms:W3CDTF">2014-02-13T01:51:07Z</dcterms:created>
  <dcterms:modified xsi:type="dcterms:W3CDTF">2017-07-24T01:04:48Z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0x010100422410DAF308904AAE543C99F99503DB</vt:lpwstr>
  </property>
</Properties>
</file>