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2"/>
  </p:notesMasterIdLst>
  <p:handoutMasterIdLst>
    <p:handoutMasterId r:id="rId23"/>
  </p:handoutMasterIdLst>
  <p:sldIdLst>
    <p:sldId id="457" r:id="rId5"/>
    <p:sldId id="525" r:id="rId6"/>
    <p:sldId id="519" r:id="rId7"/>
    <p:sldId id="527" r:id="rId8"/>
    <p:sldId id="523" r:id="rId9"/>
    <p:sldId id="524" r:id="rId10"/>
    <p:sldId id="547" r:id="rId11"/>
    <p:sldId id="548" r:id="rId12"/>
    <p:sldId id="540" r:id="rId13"/>
    <p:sldId id="549" r:id="rId14"/>
    <p:sldId id="550" r:id="rId15"/>
    <p:sldId id="542" r:id="rId16"/>
    <p:sldId id="543" r:id="rId17"/>
    <p:sldId id="544" r:id="rId18"/>
    <p:sldId id="551" r:id="rId19"/>
    <p:sldId id="539" r:id="rId20"/>
    <p:sldId id="545"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48" autoAdjust="0"/>
    <p:restoredTop sz="74498" autoAdjust="0"/>
  </p:normalViewPr>
  <p:slideViewPr>
    <p:cSldViewPr>
      <p:cViewPr>
        <p:scale>
          <a:sx n="80" d="100"/>
          <a:sy n="80" d="100"/>
        </p:scale>
        <p:origin x="-2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96"/>
    </p:cViewPr>
  </p:sorterViewPr>
  <p:notesViewPr>
    <p:cSldViewPr>
      <p:cViewPr>
        <p:scale>
          <a:sx n="72" d="100"/>
          <a:sy n="72" d="100"/>
        </p:scale>
        <p:origin x="-3066"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9" y="0"/>
            <a:ext cx="3067050" cy="468313"/>
          </a:xfrm>
          <a:prstGeom prst="rect">
            <a:avLst/>
          </a:prstGeom>
        </p:spPr>
        <p:txBody>
          <a:bodyPr vert="horz" lIns="91440" tIns="45720" rIns="91440" bIns="45720" rtlCol="0"/>
          <a:lstStyle>
            <a:lvl1pPr algn="r">
              <a:defRPr sz="1200"/>
            </a:lvl1pPr>
          </a:lstStyle>
          <a:p>
            <a:fld id="{6BCD8F6B-6B0D-4C8C-BE24-A7E9F0EFE8A5}" type="datetimeFigureOut">
              <a:rPr lang="en-US" smtClean="0"/>
              <a:pPr/>
              <a:t>7/28/2017</a:t>
            </a:fld>
            <a:endParaRPr lang="en-US" dirty="0"/>
          </a:p>
        </p:txBody>
      </p:sp>
      <p:sp>
        <p:nvSpPr>
          <p:cNvPr id="4" name="Footer Placeholder 3"/>
          <p:cNvSpPr>
            <a:spLocks noGrp="1"/>
          </p:cNvSpPr>
          <p:nvPr>
            <p:ph type="ftr" sz="quarter" idx="2"/>
          </p:nvPr>
        </p:nvSpPr>
        <p:spPr>
          <a:xfrm>
            <a:off x="1" y="8893176"/>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9" y="8893176"/>
            <a:ext cx="3067050" cy="468313"/>
          </a:xfrm>
          <a:prstGeom prst="rect">
            <a:avLst/>
          </a:prstGeom>
        </p:spPr>
        <p:txBody>
          <a:bodyPr vert="horz" lIns="91440" tIns="45720" rIns="91440" bIns="45720" rtlCol="0" anchor="b"/>
          <a:lstStyle>
            <a:lvl1pPr algn="r">
              <a:defRPr sz="1200"/>
            </a:lvl1pPr>
          </a:lstStyle>
          <a:p>
            <a:fld id="{734D8E9A-F167-40C4-B596-5845B2FFFCB8}" type="slidenum">
              <a:rPr lang="en-US" smtClean="0"/>
              <a:pPr/>
              <a:t>‹#›</a:t>
            </a:fld>
            <a:endParaRPr lang="en-US" dirty="0"/>
          </a:p>
        </p:txBody>
      </p:sp>
    </p:spTree>
    <p:extLst>
      <p:ext uri="{BB962C8B-B14F-4D97-AF65-F5344CB8AC3E}">
        <p14:creationId xmlns:p14="http://schemas.microsoft.com/office/powerpoint/2010/main" val="388559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6" y="0"/>
            <a:ext cx="3066733" cy="468154"/>
          </a:xfrm>
          <a:prstGeom prst="rect">
            <a:avLst/>
          </a:prstGeom>
        </p:spPr>
        <p:txBody>
          <a:bodyPr vert="horz" lIns="93936" tIns="46968" rIns="93936" bIns="46968" rtlCol="0"/>
          <a:lstStyle>
            <a:lvl1pPr algn="r">
              <a:defRPr sz="1200"/>
            </a:lvl1pPr>
          </a:lstStyle>
          <a:p>
            <a:fld id="{73FEA672-0285-4895-A52F-D7ACFFD8E2A9}"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36" tIns="46968" rIns="93936" bIns="46968" rtlCol="0" anchor="b"/>
          <a:lstStyle>
            <a:lvl1pPr algn="r">
              <a:defRPr sz="1200"/>
            </a:lvl1pPr>
          </a:lstStyle>
          <a:p>
            <a:fld id="{68B30690-4027-422F-B153-3726E93B8584}" type="slidenum">
              <a:rPr lang="en-US" smtClean="0"/>
              <a:pPr/>
              <a:t>‹#›</a:t>
            </a:fld>
            <a:endParaRPr lang="en-US" dirty="0"/>
          </a:p>
        </p:txBody>
      </p:sp>
    </p:spTree>
    <p:extLst>
      <p:ext uri="{BB962C8B-B14F-4D97-AF65-F5344CB8AC3E}">
        <p14:creationId xmlns:p14="http://schemas.microsoft.com/office/powerpoint/2010/main" val="3501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JHIE is a grass-roots</a:t>
            </a:r>
            <a:r>
              <a:rPr lang="en-US" baseline="0" dirty="0"/>
              <a:t> organization started by physicians, public health, mental health, hospitals and CCOs looking to improve health care quality, efficiency and reduce costs through better, more accessible patient information.  </a:t>
            </a:r>
          </a:p>
          <a:p>
            <a:endParaRPr lang="en-US" baseline="0" dirty="0"/>
          </a:p>
          <a:p>
            <a:r>
              <a:rPr lang="en-US" baseline="0" dirty="0"/>
              <a:t>JHIE puts the patient at the center of the universe; and puts great emphasis on the privacy and security of a patient’s health information. </a:t>
            </a:r>
          </a:p>
          <a:p>
            <a:endParaRPr lang="en-US" baseline="0" dirty="0"/>
          </a:p>
          <a:p>
            <a:r>
              <a:rPr lang="en-US" baseline="0" dirty="0"/>
              <a:t>JHIE ensures that those who care for a patient have a seamless experience where they can view a patient’s health information in a concise record, fed by other providers in the care team, to support treatment decisions.</a:t>
            </a:r>
          </a:p>
          <a:p>
            <a:endParaRPr lang="en-US" baseline="0" dirty="0"/>
          </a:p>
          <a:p>
            <a:r>
              <a:rPr lang="en-US" baseline="0" dirty="0"/>
              <a:t>That means that patients get the best care possible and do not have to be subjected to repeat tests and treatment.</a:t>
            </a:r>
            <a:endParaRPr lang="en-US" dirty="0"/>
          </a:p>
        </p:txBody>
      </p:sp>
      <p:sp>
        <p:nvSpPr>
          <p:cNvPr id="4" name="Slide Number Placeholder 3"/>
          <p:cNvSpPr>
            <a:spLocks noGrp="1"/>
          </p:cNvSpPr>
          <p:nvPr>
            <p:ph type="sldNum" sz="quarter" idx="10"/>
          </p:nvPr>
        </p:nvSpPr>
        <p:spPr/>
        <p:txBody>
          <a:bodyPr/>
          <a:lstStyle/>
          <a:p>
            <a:fld id="{68B30690-4027-422F-B153-3726E93B8584}"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Reliance eHealth Collaborative                             Behavioral Health Overview</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health care environment transitions to electronic records, there has been a growing need to integrate data through health information exchange (HIE). </a:t>
            </a:r>
          </a:p>
          <a:p>
            <a:endParaRPr lang="en-US" dirty="0"/>
          </a:p>
          <a:p>
            <a:r>
              <a:rPr lang="en-US" dirty="0"/>
              <a:t>HIE  is the secure, electronic exchange of health information among authorized providers that is patient centered.  So patient’s don’t have to carry their records with them; instead they follow the patient wherever they access health care.  – such as health care providers, hospitals and public health agencies.</a:t>
            </a:r>
          </a:p>
          <a:p>
            <a:endParaRPr lang="en-US" dirty="0"/>
          </a:p>
          <a:p>
            <a:r>
              <a:rPr lang="en-US" dirty="0"/>
              <a:t>This exchange of health care information improves patient care and reduces costs by fostering care collaboration and lowering administrative burden.  For example, referrals can be done electronically with all the relevant information attached to help the specialist better care for the patient.  It reduces the need for unnecessary testing and exposure to radiation for the patient and for the clinic, there is a more streamlined workflow that reduces the staff time needed to support a referral.  The system also allows for the referral loop to be closed so the primary doctor knows when the patient has been seen and the plan of treatment that has been prescribed.</a:t>
            </a:r>
          </a:p>
          <a:p>
            <a:endParaRPr lang="en-US" dirty="0"/>
          </a:p>
          <a:p>
            <a:endParaRPr lang="en-US" dirty="0"/>
          </a:p>
        </p:txBody>
      </p:sp>
      <p:sp>
        <p:nvSpPr>
          <p:cNvPr id="4" name="Slide Number Placeholder 3"/>
          <p:cNvSpPr>
            <a:spLocks noGrp="1"/>
          </p:cNvSpPr>
          <p:nvPr>
            <p:ph type="sldNum" sz="quarter" idx="10"/>
          </p:nvPr>
        </p:nvSpPr>
        <p:spPr/>
        <p:txBody>
          <a:bodyPr/>
          <a:lstStyle/>
          <a:p>
            <a:fld id="{68B30690-4027-422F-B153-3726E93B8584}"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Reliance eHealth Collaborative                             Behavioral Health Overview</a:t>
            </a:r>
            <a:endParaRPr lang="en-US" dirty="0"/>
          </a:p>
        </p:txBody>
      </p:sp>
    </p:spTree>
    <p:extLst>
      <p:ext uri="{BB962C8B-B14F-4D97-AF65-F5344CB8AC3E}">
        <p14:creationId xmlns:p14="http://schemas.microsoft.com/office/powerpoint/2010/main" val="96148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JHIE is a grass-roots</a:t>
            </a:r>
            <a:r>
              <a:rPr lang="en-US" baseline="0" dirty="0" smtClean="0"/>
              <a:t> organization started by physicians, public health, mental health, hospitals and CCOs looking to improve health care quality, efficiency and reduce costs through better, more accessible patient information.  </a:t>
            </a:r>
          </a:p>
          <a:p>
            <a:endParaRPr lang="en-US" baseline="0" dirty="0" smtClean="0"/>
          </a:p>
          <a:p>
            <a:r>
              <a:rPr lang="en-US" baseline="0" dirty="0" smtClean="0"/>
              <a:t>JHIE puts the patient at the center of the universe; and puts great emphasis on the privacy and security of a patient’s health information. </a:t>
            </a:r>
          </a:p>
          <a:p>
            <a:endParaRPr lang="en-US" baseline="0" dirty="0" smtClean="0"/>
          </a:p>
          <a:p>
            <a:r>
              <a:rPr lang="en-US" baseline="0" dirty="0" smtClean="0"/>
              <a:t>JHIE ensures that those who care for a patient have a seamless experience where they can view a patient’s health information in a concise record, fed by other providers in the care team, to support treatment decisions.</a:t>
            </a:r>
          </a:p>
          <a:p>
            <a:endParaRPr lang="en-US" baseline="0" dirty="0" smtClean="0"/>
          </a:p>
          <a:p>
            <a:r>
              <a:rPr lang="en-US" baseline="0" dirty="0" smtClean="0"/>
              <a:t>That means that patients get the best care possible and do not have to be subjected to repeat tests and treatment.</a:t>
            </a:r>
            <a:endParaRPr lang="en-US" dirty="0"/>
          </a:p>
        </p:txBody>
      </p:sp>
      <p:sp>
        <p:nvSpPr>
          <p:cNvPr id="4" name="Slide Number Placeholder 3"/>
          <p:cNvSpPr>
            <a:spLocks noGrp="1"/>
          </p:cNvSpPr>
          <p:nvPr>
            <p:ph type="sldNum" sz="quarter" idx="10"/>
          </p:nvPr>
        </p:nvSpPr>
        <p:spPr/>
        <p:txBody>
          <a:bodyPr/>
          <a:lstStyle/>
          <a:p>
            <a:fld id="{68B30690-4027-422F-B153-3726E93B8584}"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FF7746D-1702-44FF-9FCD-1D743EC8CC77}" type="datetimeFigureOut">
              <a:rPr lang="en-US" smtClean="0"/>
              <a:pPr/>
              <a:t>7/28/2017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1F06B8-3EC9-4E49-BD9B-B52D40977A5A}" type="slidenum">
              <a:rPr lang="en-US" smtClean="0"/>
              <a:pPr/>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1" y="152400"/>
            <a:ext cx="2667000" cy="83734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FF7746D-1702-44FF-9FCD-1D743EC8CC77}" type="datetimeFigureOut">
              <a:rPr lang="en-US" smtClean="0"/>
              <a:pPr/>
              <a:t>7/28/2017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1F06B8-3EC9-4E49-BD9B-B52D40977A5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F06B8-3EC9-4E49-BD9B-B52D40977A5A}"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F06B8-3EC9-4E49-BD9B-B52D40977A5A}"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9" name="Slide Number Placeholder 8"/>
          <p:cNvSpPr>
            <a:spLocks noGrp="1"/>
          </p:cNvSpPr>
          <p:nvPr>
            <p:ph type="sldNum" sz="quarter" idx="11"/>
          </p:nvPr>
        </p:nvSpPr>
        <p:spPr/>
        <p:txBody>
          <a:bodyPr/>
          <a:lstStyle/>
          <a:p>
            <a:fld id="{E61F06B8-3EC9-4E49-BD9B-B52D40977A5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99" y="228600"/>
            <a:ext cx="2819401" cy="88519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FF7746D-1702-44FF-9FCD-1D743EC8CC77}" type="datetimeFigureOut">
              <a:rPr lang="en-US" smtClean="0"/>
              <a:pPr/>
              <a:t>7/28/2017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1F06B8-3EC9-4E49-BD9B-B52D40977A5A}" type="slidenum">
              <a:rPr lang="en-US" smtClean="0"/>
              <a:pPr/>
              <a:t>‹#›</a:t>
            </a:fld>
            <a:endParaRPr lang="en-US" dirty="0"/>
          </a:p>
        </p:txBody>
      </p:sp>
    </p:spTree>
    <p:extLst>
      <p:ext uri="{BB962C8B-B14F-4D97-AF65-F5344CB8AC3E}">
        <p14:creationId xmlns:p14="http://schemas.microsoft.com/office/powerpoint/2010/main" val="37087932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F06B8-3EC9-4E49-BD9B-B52D40977A5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1F06B8-3EC9-4E49-BD9B-B52D40977A5A}"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1F06B8-3EC9-4E49-BD9B-B52D40977A5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1F06B8-3EC9-4E49-BD9B-B52D40977A5A}"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7746D-1702-44FF-9FCD-1D743EC8CC77}" type="datetimeFigureOut">
              <a:rPr lang="en-US" smtClean="0"/>
              <a:pPr/>
              <a:t>7/28/2017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1F06B8-3EC9-4E49-BD9B-B52D40977A5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152400"/>
            <a:ext cx="2667000" cy="837345"/>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FF7746D-1702-44FF-9FCD-1D743EC8CC77}" type="datetimeFigureOut">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1F06B8-3EC9-4E49-BD9B-B52D40977A5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F7746D-1702-44FF-9FCD-1D743EC8CC77}" type="datetimeFigureOut">
              <a:rPr lang="en-US" smtClean="0"/>
              <a:pPr/>
              <a:t>7/28/2017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1F06B8-3EC9-4E49-BD9B-B52D40977A5A}" type="slidenum">
              <a:rPr lang="en-US" smtClean="0"/>
              <a:pPr/>
              <a:t>‹#›</a:t>
            </a:fld>
            <a:endParaRPr lang="en-US" dirty="0"/>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7000" y="5992784"/>
            <a:ext cx="2524317" cy="792548"/>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18"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649" r:id="rId13"/>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2888" y="3810000"/>
            <a:ext cx="7772400" cy="1829761"/>
          </a:xfrm>
        </p:spPr>
        <p:txBody>
          <a:bodyPr>
            <a:normAutofit fontScale="90000"/>
          </a:bodyPr>
          <a:lstStyle/>
          <a:p>
            <a:pPr algn="l" defTabSz="166688"/>
            <a:r>
              <a:rPr lang="en-US" sz="3600" b="1" dirty="0"/>
              <a:t>Our pledge: </a:t>
            </a:r>
            <a:r>
              <a:rPr lang="en-US" sz="3600" b="1" i="1" dirty="0">
                <a:effectLst>
                  <a:outerShdw blurRad="38100" dist="38100" dir="2700000" algn="tl">
                    <a:srgbClr val="000000">
                      <a:alpha val="43137"/>
                    </a:srgbClr>
                  </a:outerShdw>
                </a:effectLst>
              </a:rP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								reliability, integrity and trust</a:t>
            </a:r>
            <a:r>
              <a:rPr lang="en-US" sz="36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7" name="TextBox 6"/>
          <p:cNvSpPr txBox="1"/>
          <p:nvPr/>
        </p:nvSpPr>
        <p:spPr>
          <a:xfrm>
            <a:off x="2438400" y="5982203"/>
            <a:ext cx="6553200" cy="400110"/>
          </a:xfrm>
          <a:prstGeom prst="rect">
            <a:avLst/>
          </a:prstGeom>
          <a:noFill/>
        </p:spPr>
        <p:txBody>
          <a:bodyPr wrap="square" rtlCol="0">
            <a:spAutoFit/>
          </a:bodyPr>
          <a:lstStyle/>
          <a:p>
            <a:r>
              <a:rPr lang="en-US" sz="2000" b="1" dirty="0">
                <a:solidFill>
                  <a:schemeClr val="bg1"/>
                </a:solidFill>
              </a:rPr>
              <a:t>Formerly  Jefferson Health Information Exchange</a:t>
            </a:r>
          </a:p>
        </p:txBody>
      </p:sp>
      <p:sp>
        <p:nvSpPr>
          <p:cNvPr id="2" name="AutoShape 2" descr="https://photos-1.dropbox.com/t/2/AABAAziObrT4dlbOytHX6a_J_5lW1Wm9QmqzjNxb79-jbQ/12/70088729/jpeg/32x32/3/1489780800/0/2/RELIANCE-LOGO.jpg/EJqTgZkFGFogBygH/GKoi8z8RJNMyAG5wrCsJLx-D2uPjgO8RdQjQDCetlVo?dl=0&amp;size=800x600&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photos-1.dropbox.com/t/2/AABAAziObrT4dlbOytHX6a_J_5lW1Wm9QmqzjNxb79-jbQ/12/70088729/jpeg/32x32/3/1489780800/0/2/RELIANCE-LOGO.jpg/EJqTgZkFGFogBygH/GKoi8z8RJNMyAG5wrCsJLx-D2uPjgO8RdQjQDCetlVo?dl=0&amp;size=800x600&amp;size_mode=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790706" cy="213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2856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92500" lnSpcReduction="20000"/>
          </a:bodyPr>
          <a:lstStyle/>
          <a:p>
            <a:pPr marL="365760" lvl="1" indent="-256032">
              <a:spcBef>
                <a:spcPts val="400"/>
              </a:spcBef>
              <a:spcAft>
                <a:spcPts val="1200"/>
              </a:spcAft>
              <a:buSzPct val="68000"/>
              <a:buFont typeface="Wingdings 3"/>
              <a:buChar char=""/>
            </a:pPr>
            <a:r>
              <a:rPr lang="en-US" sz="2700" dirty="0" smtClean="0"/>
              <a:t>Lawfully Integrate Physical and Behavioral Health Information Exchange</a:t>
            </a:r>
          </a:p>
          <a:p>
            <a:pPr marL="365760" lvl="1" indent="-256032">
              <a:spcBef>
                <a:spcPts val="400"/>
              </a:spcBef>
              <a:spcAft>
                <a:spcPts val="1200"/>
              </a:spcAft>
              <a:buSzPct val="68000"/>
              <a:buFont typeface="Wingdings 3"/>
              <a:buChar char=""/>
            </a:pPr>
            <a:r>
              <a:rPr lang="en-US" sz="2700" dirty="0" smtClean="0"/>
              <a:t>Develop universal interpretation of law for </a:t>
            </a:r>
            <a:r>
              <a:rPr lang="en-US" sz="2700" dirty="0"/>
              <a:t>the </a:t>
            </a:r>
            <a:r>
              <a:rPr lang="en-US" sz="2700" dirty="0" smtClean="0"/>
              <a:t>exchange, disclosure, and re-disclosure </a:t>
            </a:r>
            <a:r>
              <a:rPr lang="en-US" sz="2700" dirty="0"/>
              <a:t>of drug, alcohol and mental health data</a:t>
            </a:r>
          </a:p>
          <a:p>
            <a:r>
              <a:rPr lang="en-US" dirty="0" smtClean="0"/>
              <a:t>Develop common consent management model (CMM)</a:t>
            </a:r>
          </a:p>
          <a:p>
            <a:pPr lvl="1"/>
            <a:r>
              <a:rPr lang="en-US" dirty="0" smtClean="0"/>
              <a:t>Common Release of Information form</a:t>
            </a:r>
          </a:p>
          <a:p>
            <a:pPr lvl="1"/>
            <a:r>
              <a:rPr lang="en-US" dirty="0" smtClean="0"/>
              <a:t>Requirements for electronic data exchange</a:t>
            </a:r>
          </a:p>
          <a:p>
            <a:pPr>
              <a:spcBef>
                <a:spcPts val="1200"/>
              </a:spcBef>
            </a:pPr>
            <a:r>
              <a:rPr lang="en-US" dirty="0" smtClean="0"/>
              <a:t>Implement CMM within Reliance technology to enable robust exchange</a:t>
            </a:r>
          </a:p>
          <a:p>
            <a:pPr>
              <a:spcBef>
                <a:spcPts val="1200"/>
              </a:spcBef>
            </a:pPr>
            <a:r>
              <a:rPr lang="en-US" dirty="0" smtClean="0"/>
              <a:t>Connect with behavioral health EHRs </a:t>
            </a:r>
            <a:endParaRPr lang="en-US" dirty="0"/>
          </a:p>
        </p:txBody>
      </p:sp>
      <p:sp>
        <p:nvSpPr>
          <p:cNvPr id="3" name="Title 2"/>
          <p:cNvSpPr>
            <a:spLocks noGrp="1"/>
          </p:cNvSpPr>
          <p:nvPr>
            <p:ph type="title"/>
          </p:nvPr>
        </p:nvSpPr>
        <p:spPr>
          <a:xfrm>
            <a:off x="228600" y="228600"/>
            <a:ext cx="8686800" cy="1143000"/>
          </a:xfrm>
        </p:spPr>
        <p:txBody>
          <a:bodyPr>
            <a:normAutofit fontScale="90000"/>
          </a:bodyPr>
          <a:lstStyle/>
          <a:p>
            <a:r>
              <a:rPr lang="en-US" dirty="0" smtClean="0"/>
              <a:t>Principles: BH Information Exchange</a:t>
            </a:r>
            <a:endParaRPr lang="en-US" dirty="0"/>
          </a:p>
        </p:txBody>
      </p:sp>
    </p:spTree>
    <p:extLst>
      <p:ext uri="{BB962C8B-B14F-4D97-AF65-F5344CB8AC3E}">
        <p14:creationId xmlns:p14="http://schemas.microsoft.com/office/powerpoint/2010/main" val="33299725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r>
              <a:rPr lang="en-US" sz="2400" dirty="0" smtClean="0"/>
              <a:t>Qualified Service Organization Agreement</a:t>
            </a:r>
          </a:p>
          <a:p>
            <a:pPr lvl="1"/>
            <a:r>
              <a:rPr lang="en-US" sz="2000" dirty="0" smtClean="0"/>
              <a:t>Required between Reliance and data contributors</a:t>
            </a:r>
          </a:p>
          <a:p>
            <a:r>
              <a:rPr lang="en-US" sz="2400" dirty="0" smtClean="0"/>
              <a:t>Consent </a:t>
            </a:r>
            <a:r>
              <a:rPr lang="en-US" sz="2400" dirty="0"/>
              <a:t>must be </a:t>
            </a:r>
            <a:r>
              <a:rPr lang="en-US" sz="2400" dirty="0" smtClean="0"/>
              <a:t>captured for disclosure of:</a:t>
            </a:r>
          </a:p>
          <a:p>
            <a:pPr lvl="1"/>
            <a:r>
              <a:rPr lang="en-US" sz="2000" dirty="0" smtClean="0"/>
              <a:t>Addictions information (42 CFR Part 2)</a:t>
            </a:r>
          </a:p>
          <a:p>
            <a:pPr lvl="1"/>
            <a:r>
              <a:rPr lang="en-US" sz="2000" dirty="0" smtClean="0"/>
              <a:t>Psychotherapy </a:t>
            </a:r>
            <a:r>
              <a:rPr lang="en-US" sz="2000" dirty="0"/>
              <a:t>notes</a:t>
            </a:r>
          </a:p>
          <a:p>
            <a:pPr>
              <a:spcBef>
                <a:spcPts val="600"/>
              </a:spcBef>
            </a:pPr>
            <a:r>
              <a:rPr lang="en-US" sz="2400" dirty="0" smtClean="0"/>
              <a:t>Re-disclosure is not allowed without </a:t>
            </a:r>
            <a:r>
              <a:rPr lang="en-US" sz="2400" dirty="0"/>
              <a:t>explicit patient </a:t>
            </a:r>
            <a:r>
              <a:rPr lang="en-US" sz="2400" dirty="0" smtClean="0"/>
              <a:t>consent</a:t>
            </a:r>
          </a:p>
          <a:p>
            <a:pPr>
              <a:spcBef>
                <a:spcPts val="600"/>
              </a:spcBef>
            </a:pPr>
            <a:r>
              <a:rPr lang="en-US" sz="2400" dirty="0"/>
              <a:t>Bona fide emergencies allow for disclosure without consent</a:t>
            </a:r>
          </a:p>
          <a:p>
            <a:pPr>
              <a:spcBef>
                <a:spcPts val="600"/>
              </a:spcBef>
            </a:pPr>
            <a:r>
              <a:rPr lang="en-US" sz="2400" dirty="0" smtClean="0"/>
              <a:t>Patient has right to identify specific users and health information to be disclosed</a:t>
            </a:r>
          </a:p>
          <a:p>
            <a:pPr>
              <a:spcBef>
                <a:spcPts val="600"/>
              </a:spcBef>
            </a:pPr>
            <a:r>
              <a:rPr lang="en-US" sz="2400" dirty="0" smtClean="0"/>
              <a:t>Patient has right to request an accounting of disclosures</a:t>
            </a:r>
          </a:p>
        </p:txBody>
      </p:sp>
      <p:sp>
        <p:nvSpPr>
          <p:cNvPr id="3" name="Title 2"/>
          <p:cNvSpPr>
            <a:spLocks noGrp="1"/>
          </p:cNvSpPr>
          <p:nvPr>
            <p:ph type="title"/>
          </p:nvPr>
        </p:nvSpPr>
        <p:spPr>
          <a:xfrm>
            <a:off x="457200" y="31668"/>
            <a:ext cx="8229600" cy="1143000"/>
          </a:xfrm>
        </p:spPr>
        <p:txBody>
          <a:bodyPr>
            <a:noAutofit/>
          </a:bodyPr>
          <a:lstStyle/>
          <a:p>
            <a:r>
              <a:rPr lang="en-US" sz="3200" dirty="0" smtClean="0"/>
              <a:t>Findings: Managing Consent</a:t>
            </a:r>
            <a:endParaRPr lang="en-US" sz="3200" dirty="0"/>
          </a:p>
        </p:txBody>
      </p:sp>
    </p:spTree>
    <p:extLst>
      <p:ext uri="{BB962C8B-B14F-4D97-AF65-F5344CB8AC3E}">
        <p14:creationId xmlns:p14="http://schemas.microsoft.com/office/powerpoint/2010/main" val="18718492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0"/>
            <a:ext cx="8229600" cy="4953000"/>
          </a:xfrm>
        </p:spPr>
        <p:txBody>
          <a:bodyPr>
            <a:normAutofit/>
          </a:bodyPr>
          <a:lstStyle/>
          <a:p>
            <a:r>
              <a:rPr lang="en-US" dirty="0" smtClean="0"/>
              <a:t>Supported Release of Information (ROI)</a:t>
            </a:r>
          </a:p>
          <a:p>
            <a:pPr lvl="1"/>
            <a:r>
              <a:rPr lang="en-US" dirty="0" smtClean="0"/>
              <a:t>Release must be given at each SUT facility </a:t>
            </a:r>
            <a:endParaRPr lang="en-US" dirty="0"/>
          </a:p>
          <a:p>
            <a:pPr lvl="1"/>
            <a:r>
              <a:rPr lang="en-US" dirty="0" smtClean="0"/>
              <a:t>Full </a:t>
            </a:r>
            <a:r>
              <a:rPr lang="en-US" dirty="0"/>
              <a:t>record </a:t>
            </a:r>
            <a:r>
              <a:rPr lang="en-US" dirty="0" smtClean="0"/>
              <a:t>from SUT facility authorized for release</a:t>
            </a:r>
          </a:p>
          <a:p>
            <a:pPr lvl="1"/>
            <a:r>
              <a:rPr lang="en-US" dirty="0" smtClean="0"/>
              <a:t>Release must allow for:</a:t>
            </a:r>
          </a:p>
          <a:p>
            <a:pPr lvl="2"/>
            <a:r>
              <a:rPr lang="en-US" dirty="0" smtClean="0"/>
              <a:t>Provider Organization (e.g., PCP Office, Inpatient facility, etc…)</a:t>
            </a:r>
          </a:p>
          <a:p>
            <a:pPr lvl="2"/>
            <a:r>
              <a:rPr lang="en-US" dirty="0" smtClean="0"/>
              <a:t>All person’s treatment providers in the HIE</a:t>
            </a:r>
          </a:p>
          <a:p>
            <a:pPr>
              <a:spcBef>
                <a:spcPts val="1200"/>
              </a:spcBef>
            </a:pPr>
            <a:r>
              <a:rPr lang="en-US" dirty="0" smtClean="0"/>
              <a:t>Bona fide emergency access and reporting</a:t>
            </a:r>
          </a:p>
          <a:p>
            <a:pPr>
              <a:spcBef>
                <a:spcPts val="1200"/>
              </a:spcBef>
            </a:pPr>
            <a:r>
              <a:rPr lang="en-US" dirty="0" smtClean="0"/>
              <a:t>Partial </a:t>
            </a:r>
            <a:r>
              <a:rPr lang="en-US" dirty="0"/>
              <a:t>consent will not be managed through Reliance</a:t>
            </a:r>
          </a:p>
          <a:p>
            <a:pPr lvl="1">
              <a:spcAft>
                <a:spcPts val="1200"/>
              </a:spcAft>
            </a:pPr>
            <a:r>
              <a:rPr lang="en-US" dirty="0"/>
              <a:t>Current workflow will continue to be </a:t>
            </a:r>
            <a:r>
              <a:rPr lang="en-US" dirty="0" smtClean="0"/>
              <a:t>used</a:t>
            </a:r>
            <a:endParaRPr lang="en-US" dirty="0"/>
          </a:p>
          <a:p>
            <a:endParaRPr lang="en-US" dirty="0"/>
          </a:p>
        </p:txBody>
      </p:sp>
      <p:sp>
        <p:nvSpPr>
          <p:cNvPr id="4" name="Title 3"/>
          <p:cNvSpPr>
            <a:spLocks noGrp="1"/>
          </p:cNvSpPr>
          <p:nvPr>
            <p:ph type="title"/>
          </p:nvPr>
        </p:nvSpPr>
        <p:spPr>
          <a:xfrm>
            <a:off x="457200" y="3544"/>
            <a:ext cx="8229600" cy="1143000"/>
          </a:xfrm>
        </p:spPr>
        <p:txBody>
          <a:bodyPr/>
          <a:lstStyle/>
          <a:p>
            <a:r>
              <a:rPr lang="en-US" dirty="0" smtClean="0"/>
              <a:t>Consent Model Parameters</a:t>
            </a:r>
            <a:endParaRPr lang="en-US" dirty="0"/>
          </a:p>
        </p:txBody>
      </p:sp>
    </p:spTree>
    <p:extLst>
      <p:ext uri="{BB962C8B-B14F-4D97-AF65-F5344CB8AC3E}">
        <p14:creationId xmlns:p14="http://schemas.microsoft.com/office/powerpoint/2010/main" val="31929601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229600" cy="5016691"/>
          </a:xfrm>
        </p:spPr>
        <p:txBody>
          <a:bodyPr>
            <a:normAutofit/>
          </a:bodyPr>
          <a:lstStyle/>
          <a:p>
            <a:pPr>
              <a:spcBef>
                <a:spcPts val="600"/>
              </a:spcBef>
            </a:pPr>
            <a:r>
              <a:rPr lang="en-US" dirty="0"/>
              <a:t>Consented period </a:t>
            </a:r>
            <a:endParaRPr lang="en-US" dirty="0" smtClean="0"/>
          </a:p>
          <a:p>
            <a:pPr lvl="1">
              <a:spcBef>
                <a:spcPts val="600"/>
              </a:spcBef>
            </a:pPr>
            <a:r>
              <a:rPr lang="en-US" dirty="0"/>
              <a:t>D</a:t>
            </a:r>
            <a:r>
              <a:rPr lang="en-US" dirty="0" smtClean="0"/>
              <a:t>efaults </a:t>
            </a:r>
            <a:r>
              <a:rPr lang="en-US" dirty="0"/>
              <a:t>to 1 </a:t>
            </a:r>
            <a:r>
              <a:rPr lang="en-US" dirty="0" smtClean="0"/>
              <a:t>year</a:t>
            </a:r>
            <a:endParaRPr lang="en-US" dirty="0"/>
          </a:p>
          <a:p>
            <a:pPr lvl="1">
              <a:spcBef>
                <a:spcPts val="600"/>
              </a:spcBef>
              <a:spcAft>
                <a:spcPts val="1200"/>
              </a:spcAft>
            </a:pPr>
            <a:r>
              <a:rPr lang="en-US" dirty="0" smtClean="0"/>
              <a:t>May be changed based on ROI </a:t>
            </a:r>
          </a:p>
          <a:p>
            <a:pPr>
              <a:spcBef>
                <a:spcPts val="600"/>
              </a:spcBef>
              <a:spcAft>
                <a:spcPts val="1200"/>
              </a:spcAft>
            </a:pPr>
            <a:r>
              <a:rPr lang="en-US" dirty="0" smtClean="0"/>
              <a:t>Role-Based User Access Controls</a:t>
            </a:r>
          </a:p>
          <a:p>
            <a:pPr>
              <a:spcBef>
                <a:spcPts val="600"/>
              </a:spcBef>
            </a:pPr>
            <a:r>
              <a:rPr lang="en-US" dirty="0" smtClean="0"/>
              <a:t>Reporting of Disclosures </a:t>
            </a:r>
          </a:p>
          <a:p>
            <a:pPr lvl="1">
              <a:spcBef>
                <a:spcPts val="600"/>
              </a:spcBef>
            </a:pPr>
            <a:r>
              <a:rPr lang="en-US" dirty="0" smtClean="0"/>
              <a:t>Configurable reports for providers </a:t>
            </a:r>
          </a:p>
          <a:p>
            <a:pPr lvl="1">
              <a:spcBef>
                <a:spcPts val="600"/>
              </a:spcBef>
              <a:spcAft>
                <a:spcPts val="1200"/>
              </a:spcAft>
            </a:pPr>
            <a:r>
              <a:rPr lang="en-US" dirty="0"/>
              <a:t>Patients/Clients can request a report</a:t>
            </a:r>
          </a:p>
          <a:p>
            <a:pPr>
              <a:spcBef>
                <a:spcPts val="600"/>
              </a:spcBef>
            </a:pPr>
            <a:r>
              <a:rPr lang="en-US" dirty="0"/>
              <a:t>CCO Data Routing</a:t>
            </a:r>
          </a:p>
          <a:p>
            <a:pPr lvl="1">
              <a:spcBef>
                <a:spcPts val="600"/>
              </a:spcBef>
              <a:spcAft>
                <a:spcPts val="1200"/>
              </a:spcAft>
            </a:pPr>
            <a:r>
              <a:rPr lang="en-US" dirty="0"/>
              <a:t>Based on member’s </a:t>
            </a:r>
            <a:r>
              <a:rPr lang="en-US" dirty="0" smtClean="0"/>
              <a:t>consent and active coverage</a:t>
            </a:r>
            <a:endParaRPr lang="en-US" dirty="0"/>
          </a:p>
          <a:p>
            <a:pPr marL="109728" indent="0">
              <a:buNone/>
            </a:pPr>
            <a:endParaRPr lang="en-US" dirty="0"/>
          </a:p>
        </p:txBody>
      </p:sp>
      <p:sp>
        <p:nvSpPr>
          <p:cNvPr id="3" name="Title 2"/>
          <p:cNvSpPr>
            <a:spLocks noGrp="1"/>
          </p:cNvSpPr>
          <p:nvPr>
            <p:ph type="title"/>
          </p:nvPr>
        </p:nvSpPr>
        <p:spPr>
          <a:xfrm>
            <a:off x="304800" y="228600"/>
            <a:ext cx="8534400" cy="838200"/>
          </a:xfrm>
        </p:spPr>
        <p:txBody>
          <a:bodyPr>
            <a:noAutofit/>
          </a:bodyPr>
          <a:lstStyle/>
          <a:p>
            <a:r>
              <a:rPr lang="en-US" dirty="0"/>
              <a:t>Consent Model Functionality</a:t>
            </a:r>
          </a:p>
        </p:txBody>
      </p:sp>
      <p:sp>
        <p:nvSpPr>
          <p:cNvPr id="4" name="TextBox 3"/>
          <p:cNvSpPr txBox="1"/>
          <p:nvPr/>
        </p:nvSpPr>
        <p:spPr>
          <a:xfrm>
            <a:off x="5943600" y="1066800"/>
            <a:ext cx="2819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Fully Compliant with     42 CFR Part 2 as amended March 2017</a:t>
            </a:r>
          </a:p>
          <a:p>
            <a:pPr algn="ct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100573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Consensus on Legal Requirements</a:t>
            </a:r>
          </a:p>
          <a:p>
            <a:pPr>
              <a:lnSpc>
                <a:spcPct val="150000"/>
              </a:lnSpc>
            </a:pPr>
            <a:r>
              <a:rPr lang="en-US" dirty="0" smtClean="0"/>
              <a:t>Technology Challenges</a:t>
            </a:r>
          </a:p>
          <a:p>
            <a:pPr>
              <a:lnSpc>
                <a:spcPct val="150000"/>
              </a:lnSpc>
            </a:pPr>
            <a:r>
              <a:rPr lang="en-US" dirty="0" smtClean="0"/>
              <a:t>EHR Vendor Capabilities &amp; Competition</a:t>
            </a:r>
          </a:p>
          <a:p>
            <a:pPr>
              <a:lnSpc>
                <a:spcPct val="150000"/>
              </a:lnSpc>
            </a:pPr>
            <a:r>
              <a:rPr lang="en-US" dirty="0" smtClean="0"/>
              <a:t>Removing Stigma &amp; Communicating Benefits</a:t>
            </a:r>
          </a:p>
          <a:p>
            <a:pPr>
              <a:lnSpc>
                <a:spcPct val="150000"/>
              </a:lnSpc>
            </a:pPr>
            <a:r>
              <a:rPr lang="en-US" dirty="0" smtClean="0"/>
              <a:t>Consistent Message for Informed Consent</a:t>
            </a:r>
          </a:p>
          <a:p>
            <a:endParaRPr lang="en-US" dirty="0"/>
          </a:p>
        </p:txBody>
      </p:sp>
      <p:sp>
        <p:nvSpPr>
          <p:cNvPr id="2" name="Title 1"/>
          <p:cNvSpPr>
            <a:spLocks noGrp="1"/>
          </p:cNvSpPr>
          <p:nvPr>
            <p:ph type="title"/>
          </p:nvPr>
        </p:nvSpPr>
        <p:spPr/>
        <p:txBody>
          <a:bodyPr>
            <a:normAutofit/>
          </a:bodyPr>
          <a:lstStyle/>
          <a:p>
            <a:r>
              <a:rPr lang="en-US" dirty="0" smtClean="0"/>
              <a:t>Challenges</a:t>
            </a:r>
            <a:endParaRPr lang="en-US" dirty="0"/>
          </a:p>
        </p:txBody>
      </p:sp>
    </p:spTree>
    <p:extLst>
      <p:ext uri="{BB962C8B-B14F-4D97-AF65-F5344CB8AC3E}">
        <p14:creationId xmlns:p14="http://schemas.microsoft.com/office/powerpoint/2010/main" val="23727064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Expanding purpose of consent model</a:t>
            </a:r>
          </a:p>
          <a:p>
            <a:pPr lvl="1"/>
            <a:r>
              <a:rPr lang="en-US" dirty="0" smtClean="0"/>
              <a:t>Granting consent for other members of the care team</a:t>
            </a:r>
          </a:p>
          <a:p>
            <a:pPr lvl="2"/>
            <a:r>
              <a:rPr lang="en-US" dirty="0" smtClean="0"/>
              <a:t>social service organizations, patient advocates, health navigators, court-ordered treatment, etc. </a:t>
            </a:r>
          </a:p>
          <a:p>
            <a:pPr>
              <a:spcBef>
                <a:spcPts val="1200"/>
              </a:spcBef>
            </a:pPr>
            <a:r>
              <a:rPr lang="en-US" dirty="0" smtClean="0"/>
              <a:t>Fully integrating social, behavioral, physical and dental to care for whole patient/family based on patient consent.</a:t>
            </a:r>
          </a:p>
          <a:p>
            <a:pPr>
              <a:spcBef>
                <a:spcPts val="1200"/>
              </a:spcBef>
            </a:pPr>
            <a:r>
              <a:rPr lang="en-US" dirty="0" smtClean="0"/>
              <a:t>Uncharted territory and possibilities</a:t>
            </a:r>
          </a:p>
          <a:p>
            <a:endParaRPr lang="en-US" dirty="0" smtClean="0"/>
          </a:p>
          <a:p>
            <a:pPr marL="137160" indent="0">
              <a:buNone/>
            </a:pPr>
            <a:r>
              <a:rPr lang="en-US" sz="2000" dirty="0" smtClean="0"/>
              <a:t>*Requires much thought and consideration to the patient’s rights and impact (+/-) on their wellbeing</a:t>
            </a:r>
            <a:endParaRPr lang="en-US" sz="2000" dirty="0"/>
          </a:p>
        </p:txBody>
      </p:sp>
      <p:sp>
        <p:nvSpPr>
          <p:cNvPr id="3" name="Title 2"/>
          <p:cNvSpPr>
            <a:spLocks noGrp="1"/>
          </p:cNvSpPr>
          <p:nvPr>
            <p:ph type="title"/>
          </p:nvPr>
        </p:nvSpPr>
        <p:spPr/>
        <p:txBody>
          <a:bodyPr/>
          <a:lstStyle/>
          <a:p>
            <a:r>
              <a:rPr lang="en-US" dirty="0" smtClean="0"/>
              <a:t>Opportunities*</a:t>
            </a:r>
            <a:endParaRPr lang="en-US" dirty="0"/>
          </a:p>
        </p:txBody>
      </p:sp>
    </p:spTree>
    <p:extLst>
      <p:ext uri="{BB962C8B-B14F-4D97-AF65-F5344CB8AC3E}">
        <p14:creationId xmlns:p14="http://schemas.microsoft.com/office/powerpoint/2010/main" val="41517582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M_2\Downloads\question-yikA5pBi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796" y="533400"/>
            <a:ext cx="2802017" cy="4382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2819400"/>
            <a:ext cx="7772400" cy="1829761"/>
          </a:xfrm>
        </p:spPr>
        <p:txBody>
          <a:bodyPr>
            <a:noAutofit/>
          </a:bodyPr>
          <a:lstStyle/>
          <a:p>
            <a:pPr algn="l"/>
            <a:r>
              <a:rPr lang="en-US" sz="7200" dirty="0" smtClean="0">
                <a:solidFill>
                  <a:srgbClr val="92D050"/>
                </a:solidFill>
                <a:latin typeface="Segoe UI Semibold" panose="020B0702040204020203" pitchFamily="34" charset="0"/>
              </a:rPr>
              <a:t>Questions?</a:t>
            </a:r>
            <a:br>
              <a:rPr lang="en-US" sz="7200" dirty="0" smtClean="0">
                <a:solidFill>
                  <a:srgbClr val="92D050"/>
                </a:solidFill>
                <a:latin typeface="Segoe UI Semibold" panose="020B0702040204020203" pitchFamily="34" charset="0"/>
              </a:rPr>
            </a:br>
            <a:r>
              <a:rPr lang="en-US" sz="7200" dirty="0" smtClean="0">
                <a:solidFill>
                  <a:srgbClr val="92D050"/>
                </a:solidFill>
                <a:latin typeface="Segoe UI Semibold" panose="020B0702040204020203" pitchFamily="34" charset="0"/>
              </a:rPr>
              <a:t>	Comments!</a:t>
            </a:r>
            <a:br>
              <a:rPr lang="en-US" sz="7200" dirty="0" smtClean="0">
                <a:solidFill>
                  <a:srgbClr val="92D050"/>
                </a:solidFill>
                <a:latin typeface="Segoe UI Semibold" panose="020B0702040204020203" pitchFamily="34" charset="0"/>
              </a:rPr>
            </a:br>
            <a:r>
              <a:rPr lang="en-US" sz="7200" dirty="0" smtClean="0">
                <a:solidFill>
                  <a:srgbClr val="92D050"/>
                </a:solidFill>
                <a:latin typeface="Segoe UI Semibold" panose="020B0702040204020203" pitchFamily="34" charset="0"/>
              </a:rPr>
              <a:t>       Concerns…</a:t>
            </a:r>
            <a:endParaRPr lang="en-US" sz="7200" dirty="0">
              <a:solidFill>
                <a:srgbClr val="92D050"/>
              </a:solidFill>
              <a:latin typeface="Segoe UI Semibold" panose="020B0702040204020203" pitchFamily="34" charset="0"/>
            </a:endParaRPr>
          </a:p>
        </p:txBody>
      </p:sp>
    </p:spTree>
    <p:extLst>
      <p:ext uri="{BB962C8B-B14F-4D97-AF65-F5344CB8AC3E}">
        <p14:creationId xmlns:p14="http://schemas.microsoft.com/office/powerpoint/2010/main" val="41382311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dirty="0" smtClean="0"/>
              <a:t>Patient-centered </a:t>
            </a:r>
          </a:p>
          <a:p>
            <a:pPr>
              <a:spcBef>
                <a:spcPts val="1200"/>
              </a:spcBef>
            </a:pPr>
            <a:r>
              <a:rPr lang="en-US" dirty="0" smtClean="0"/>
              <a:t>Community-driven </a:t>
            </a:r>
          </a:p>
          <a:p>
            <a:pPr>
              <a:spcBef>
                <a:spcPts val="1200"/>
              </a:spcBef>
            </a:pPr>
            <a:r>
              <a:rPr lang="en-US" dirty="0" smtClean="0"/>
              <a:t>Provider-led </a:t>
            </a:r>
            <a:r>
              <a:rPr lang="en-US" dirty="0"/>
              <a:t>collaboration </a:t>
            </a:r>
            <a:endParaRPr lang="en-US" dirty="0" smtClean="0"/>
          </a:p>
          <a:p>
            <a:pPr>
              <a:spcBef>
                <a:spcPts val="1200"/>
              </a:spcBef>
            </a:pPr>
            <a:r>
              <a:rPr lang="en-US" dirty="0" smtClean="0"/>
              <a:t>Secure </a:t>
            </a:r>
            <a:r>
              <a:rPr lang="en-US" dirty="0"/>
              <a:t>and trusted </a:t>
            </a:r>
            <a:endParaRPr lang="en-US" dirty="0" smtClean="0"/>
          </a:p>
          <a:p>
            <a:pPr>
              <a:spcBef>
                <a:spcPts val="1200"/>
              </a:spcBef>
            </a:pPr>
            <a:r>
              <a:rPr lang="en-US" dirty="0" smtClean="0"/>
              <a:t>Provides value to patients, the providers who care for them and those who pay for their care</a:t>
            </a:r>
            <a:endParaRPr lang="en-US" dirty="0"/>
          </a:p>
        </p:txBody>
      </p:sp>
      <p:sp>
        <p:nvSpPr>
          <p:cNvPr id="2" name="Title 1"/>
          <p:cNvSpPr>
            <a:spLocks noGrp="1"/>
          </p:cNvSpPr>
          <p:nvPr>
            <p:ph type="title"/>
          </p:nvPr>
        </p:nvSpPr>
        <p:spPr/>
        <p:txBody>
          <a:bodyPr/>
          <a:lstStyle/>
          <a:p>
            <a:r>
              <a:rPr lang="en-US" dirty="0" smtClean="0"/>
              <a:t>Guiding Principles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16" r="21371"/>
          <a:stretch/>
        </p:blipFill>
        <p:spPr bwMode="auto">
          <a:xfrm>
            <a:off x="5486400" y="533400"/>
            <a:ext cx="3420094"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227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788091"/>
          </a:xfrm>
        </p:spPr>
        <p:txBody>
          <a:bodyPr>
            <a:normAutofit/>
          </a:bodyPr>
          <a:lstStyle/>
          <a:p>
            <a:pPr>
              <a:spcBef>
                <a:spcPts val="1200"/>
              </a:spcBef>
            </a:pPr>
            <a:r>
              <a:rPr lang="en-US" dirty="0" smtClean="0"/>
              <a:t>Neutral Third-Party since 2012</a:t>
            </a:r>
          </a:p>
          <a:p>
            <a:pPr>
              <a:spcBef>
                <a:spcPts val="1200"/>
              </a:spcBef>
            </a:pPr>
            <a:r>
              <a:rPr lang="en-US" dirty="0" smtClean="0"/>
              <a:t>Non-Profit Membership Organization</a:t>
            </a:r>
          </a:p>
          <a:p>
            <a:pPr>
              <a:spcBef>
                <a:spcPts val="1200"/>
              </a:spcBef>
            </a:pPr>
            <a:r>
              <a:rPr lang="en-US" dirty="0" smtClean="0"/>
              <a:t>Volunteer Board of Directors</a:t>
            </a:r>
          </a:p>
          <a:p>
            <a:pPr>
              <a:spcBef>
                <a:spcPts val="1200"/>
              </a:spcBef>
            </a:pPr>
            <a:r>
              <a:rPr lang="en-US" dirty="0" smtClean="0"/>
              <a:t>Support providers, their patients and those who pay for their care to:</a:t>
            </a:r>
          </a:p>
          <a:p>
            <a:pPr lvl="1">
              <a:spcBef>
                <a:spcPts val="1200"/>
              </a:spcBef>
            </a:pPr>
            <a:r>
              <a:rPr lang="en-US" dirty="0"/>
              <a:t>Realize opportunities to improve </a:t>
            </a:r>
            <a:r>
              <a:rPr lang="en-US" dirty="0" smtClean="0"/>
              <a:t>health</a:t>
            </a:r>
          </a:p>
          <a:p>
            <a:pPr lvl="1">
              <a:spcBef>
                <a:spcPts val="1200"/>
              </a:spcBef>
            </a:pPr>
            <a:r>
              <a:rPr lang="en-US" dirty="0" smtClean="0"/>
              <a:t>Improve the patient/client experience </a:t>
            </a:r>
            <a:endParaRPr lang="en-US" dirty="0"/>
          </a:p>
          <a:p>
            <a:pPr lvl="1">
              <a:spcBef>
                <a:spcPts val="1200"/>
              </a:spcBef>
            </a:pPr>
            <a:r>
              <a:rPr lang="en-US" dirty="0" smtClean="0"/>
              <a:t>Optimize health care efficiency and coordination</a:t>
            </a:r>
          </a:p>
          <a:p>
            <a:pPr lvl="1">
              <a:spcBef>
                <a:spcPts val="1200"/>
              </a:spcBef>
            </a:pPr>
            <a:r>
              <a:rPr lang="en-US" dirty="0" smtClean="0"/>
              <a:t>Manage health care costs</a:t>
            </a:r>
          </a:p>
          <a:p>
            <a:pPr lvl="1">
              <a:spcBef>
                <a:spcPts val="1200"/>
              </a:spcBef>
            </a:pPr>
            <a:endParaRPr lang="en-US" dirty="0" smtClean="0"/>
          </a:p>
          <a:p>
            <a:pPr>
              <a:spcBef>
                <a:spcPts val="1200"/>
              </a:spcBef>
            </a:pPr>
            <a:endParaRPr lang="en-US" dirty="0"/>
          </a:p>
        </p:txBody>
      </p:sp>
      <p:sp>
        <p:nvSpPr>
          <p:cNvPr id="2" name="Title 1"/>
          <p:cNvSpPr>
            <a:spLocks noGrp="1"/>
          </p:cNvSpPr>
          <p:nvPr>
            <p:ph type="title"/>
          </p:nvPr>
        </p:nvSpPr>
        <p:spPr>
          <a:xfrm>
            <a:off x="457200" y="152400"/>
            <a:ext cx="8229600" cy="1143000"/>
          </a:xfrm>
        </p:spPr>
        <p:txBody>
          <a:bodyPr/>
          <a:lstStyle/>
          <a:p>
            <a:r>
              <a:rPr lang="en-US" dirty="0"/>
              <a:t>Who We Are</a:t>
            </a:r>
          </a:p>
        </p:txBody>
      </p:sp>
    </p:spTree>
    <p:extLst>
      <p:ext uri="{BB962C8B-B14F-4D97-AF65-F5344CB8AC3E}">
        <p14:creationId xmlns:p14="http://schemas.microsoft.com/office/powerpoint/2010/main" val="50044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800" dirty="0"/>
              <a:t>What we do…</a:t>
            </a:r>
          </a:p>
        </p:txBody>
      </p:sp>
      <p:sp>
        <p:nvSpPr>
          <p:cNvPr id="5" name="Subtitle 4"/>
          <p:cNvSpPr>
            <a:spLocks noGrp="1"/>
          </p:cNvSpPr>
          <p:nvPr>
            <p:ph type="subTitle" idx="4294967295"/>
          </p:nvPr>
        </p:nvSpPr>
        <p:spPr>
          <a:xfrm>
            <a:off x="0" y="1447800"/>
            <a:ext cx="6311240" cy="5842660"/>
          </a:xfrm>
        </p:spPr>
        <p:txBody>
          <a:bodyPr>
            <a:normAutofit/>
          </a:bodyPr>
          <a:lstStyle/>
          <a:p>
            <a:pPr marL="109728" indent="0" algn="ctr">
              <a:buNone/>
            </a:pPr>
            <a:r>
              <a:rPr lang="en-US" sz="3200" b="1" dirty="0" smtClean="0">
                <a:solidFill>
                  <a:srgbClr val="0070C0"/>
                </a:solidFill>
                <a:effectLst>
                  <a:outerShdw blurRad="38100" dist="38100" dir="2700000" algn="tl">
                    <a:srgbClr val="000000">
                      <a:alpha val="43137"/>
                    </a:srgbClr>
                  </a:outerShdw>
                </a:effectLst>
              </a:rPr>
              <a:t>Accurate, actionable </a:t>
            </a:r>
          </a:p>
          <a:p>
            <a:pPr marL="109728" indent="0" algn="ctr">
              <a:buNone/>
            </a:pPr>
            <a:r>
              <a:rPr lang="en-US" sz="3200" b="1" dirty="0" smtClean="0">
                <a:solidFill>
                  <a:srgbClr val="0070C0"/>
                </a:solidFill>
                <a:effectLst>
                  <a:outerShdw blurRad="38100" dist="38100" dir="2700000" algn="tl">
                    <a:srgbClr val="000000">
                      <a:alpha val="43137"/>
                    </a:srgbClr>
                  </a:outerShdw>
                </a:effectLst>
              </a:rPr>
              <a:t>information </a:t>
            </a:r>
          </a:p>
          <a:p>
            <a:pPr marL="109728" indent="0" algn="ctr">
              <a:buNone/>
            </a:pPr>
            <a:r>
              <a:rPr lang="en-US" sz="3200" b="1" dirty="0" smtClean="0">
                <a:solidFill>
                  <a:srgbClr val="0070C0"/>
                </a:solidFill>
                <a:effectLst>
                  <a:outerShdw blurRad="38100" dist="38100" dir="2700000" algn="tl">
                    <a:srgbClr val="000000">
                      <a:alpha val="43137"/>
                    </a:srgbClr>
                  </a:outerShdw>
                </a:effectLst>
              </a:rPr>
              <a:t>that </a:t>
            </a:r>
            <a:r>
              <a:rPr lang="en-US" sz="3200" b="1" dirty="0">
                <a:solidFill>
                  <a:srgbClr val="0070C0"/>
                </a:solidFill>
                <a:effectLst>
                  <a:outerShdw blurRad="38100" dist="38100" dir="2700000" algn="tl">
                    <a:srgbClr val="000000">
                      <a:alpha val="43137"/>
                    </a:srgbClr>
                  </a:outerShdw>
                </a:effectLst>
              </a:rPr>
              <a:t>follows the </a:t>
            </a:r>
            <a:r>
              <a:rPr lang="en-US" sz="3200" b="1" dirty="0" smtClean="0">
                <a:solidFill>
                  <a:srgbClr val="0070C0"/>
                </a:solidFill>
                <a:effectLst>
                  <a:outerShdw blurRad="38100" dist="38100" dir="2700000" algn="tl">
                    <a:srgbClr val="000000">
                      <a:alpha val="43137"/>
                    </a:srgbClr>
                  </a:outerShdw>
                </a:effectLst>
              </a:rPr>
              <a:t>patient…</a:t>
            </a:r>
          </a:p>
          <a:p>
            <a:pPr marL="109728" indent="0" algn="ctr">
              <a:buNone/>
            </a:pPr>
            <a:endParaRPr lang="en-US" sz="3200" b="1" dirty="0" smtClean="0">
              <a:solidFill>
                <a:srgbClr val="0070C0"/>
              </a:solidFill>
              <a:effectLst>
                <a:outerShdw blurRad="38100" dist="38100" dir="2700000" algn="tl">
                  <a:srgbClr val="000000">
                    <a:alpha val="43137"/>
                  </a:srgbClr>
                </a:outerShdw>
              </a:effectLst>
            </a:endParaRPr>
          </a:p>
          <a:p>
            <a:pPr marL="109728" indent="0" algn="ctr">
              <a:buNone/>
            </a:pPr>
            <a:r>
              <a:rPr lang="en-US" sz="3200" b="1" dirty="0" smtClean="0">
                <a:solidFill>
                  <a:srgbClr val="0070C0"/>
                </a:solidFill>
                <a:effectLst>
                  <a:outerShdw blurRad="38100" dist="38100" dir="2700000" algn="tl">
                    <a:srgbClr val="000000">
                      <a:alpha val="43137"/>
                    </a:srgbClr>
                  </a:outerShdw>
                </a:effectLst>
              </a:rPr>
              <a:t>Right at your </a:t>
            </a:r>
          </a:p>
          <a:p>
            <a:pPr marL="109728" indent="0" algn="ctr">
              <a:buNone/>
            </a:pPr>
            <a:r>
              <a:rPr lang="en-US" sz="3200" b="1" dirty="0" smtClean="0">
                <a:solidFill>
                  <a:srgbClr val="0070C0"/>
                </a:solidFill>
                <a:effectLst>
                  <a:outerShdw blurRad="38100" dist="38100" dir="2700000" algn="tl">
                    <a:srgbClr val="000000">
                      <a:alpha val="43137"/>
                    </a:srgbClr>
                  </a:outerShdw>
                </a:effectLst>
              </a:rPr>
              <a:t>fingertips</a:t>
            </a:r>
          </a:p>
          <a:p>
            <a:endParaRPr lang="en-US" sz="4000"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240" y="17813"/>
            <a:ext cx="2857500" cy="4286250"/>
          </a:xfrm>
          <a:prstGeom prst="rect">
            <a:avLst/>
          </a:prstGeom>
        </p:spPr>
      </p:pic>
    </p:spTree>
    <p:extLst>
      <p:ext uri="{BB962C8B-B14F-4D97-AF65-F5344CB8AC3E}">
        <p14:creationId xmlns:p14="http://schemas.microsoft.com/office/powerpoint/2010/main" val="10589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5">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9"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07" y="76200"/>
            <a:ext cx="8113713" cy="5931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rot="16200000">
            <a:off x="-2504116" y="2658288"/>
            <a:ext cx="5929720" cy="769088"/>
          </a:xfrm>
        </p:spPr>
        <p:txBody>
          <a:bodyPr/>
          <a:lstStyle/>
          <a:p>
            <a:pPr algn="ctr"/>
            <a:r>
              <a:rPr lang="en-US" dirty="0" smtClean="0"/>
              <a:t>Architecture</a:t>
            </a:r>
            <a:endParaRPr lang="en-US" dirty="0"/>
          </a:p>
        </p:txBody>
      </p:sp>
    </p:spTree>
    <p:extLst>
      <p:ext uri="{BB962C8B-B14F-4D97-AF65-F5344CB8AC3E}">
        <p14:creationId xmlns:p14="http://schemas.microsoft.com/office/powerpoint/2010/main" val="113635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laceholder 3"/>
          <p:cNvSpPr>
            <a:spLocks noGrp="1"/>
          </p:cNvSpPr>
          <p:nvPr>
            <p:ph type="sldNum" sz="quarter" idx="12"/>
          </p:nvPr>
        </p:nvSpPr>
        <p:spPr/>
        <p:txBody>
          <a:bodyPr/>
          <a:lstStyle/>
          <a:p>
            <a:pPr>
              <a:defRPr/>
            </a:pPr>
            <a:fld id="{1DF1E02B-DF42-4A8D-9A52-7CCE6CBFBE56}" type="slidenum">
              <a:rPr lang="en-US" altLang="zh-CN"/>
              <a:pPr>
                <a:defRPr/>
              </a:pPr>
              <a:t>5</a:t>
            </a:fld>
            <a:endParaRPr lang="en-US" altLang="zh-CN" dirty="0"/>
          </a:p>
        </p:txBody>
      </p:sp>
      <p:sp>
        <p:nvSpPr>
          <p:cNvPr id="2" name="Title 1"/>
          <p:cNvSpPr>
            <a:spLocks noGrp="1"/>
          </p:cNvSpPr>
          <p:nvPr>
            <p:ph type="title"/>
          </p:nvPr>
        </p:nvSpPr>
        <p:spPr>
          <a:xfrm>
            <a:off x="4252380" y="-1979"/>
            <a:ext cx="4654142" cy="1143000"/>
          </a:xfrm>
        </p:spPr>
        <p:txBody>
          <a:bodyPr/>
          <a:lstStyle/>
          <a:p>
            <a:r>
              <a:rPr lang="en-US" dirty="0" smtClean="0"/>
              <a:t>Coverage Area</a:t>
            </a:r>
            <a:endParaRPr lang="en-US" dirty="0"/>
          </a:p>
        </p:txBody>
      </p:sp>
      <p:sp>
        <p:nvSpPr>
          <p:cNvPr id="6" name="Content Placeholder 5"/>
          <p:cNvSpPr>
            <a:spLocks noGrp="1"/>
          </p:cNvSpPr>
          <p:nvPr>
            <p:ph sz="quarter" idx="4294967295"/>
          </p:nvPr>
        </p:nvSpPr>
        <p:spPr>
          <a:xfrm>
            <a:off x="0" y="1143000"/>
            <a:ext cx="5029200" cy="4648200"/>
          </a:xfrm>
        </p:spPr>
        <p:txBody>
          <a:bodyPr>
            <a:normAutofit fontScale="92500" lnSpcReduction="20000"/>
          </a:bodyPr>
          <a:lstStyle/>
          <a:p>
            <a:pPr>
              <a:spcBef>
                <a:spcPts val="1200"/>
              </a:spcBef>
            </a:pPr>
            <a:r>
              <a:rPr lang="en-US" dirty="0" smtClean="0"/>
              <a:t>16 </a:t>
            </a:r>
            <a:r>
              <a:rPr lang="en-US" dirty="0"/>
              <a:t>Oregon Counties</a:t>
            </a:r>
          </a:p>
          <a:p>
            <a:pPr>
              <a:spcBef>
                <a:spcPts val="1200"/>
              </a:spcBef>
            </a:pPr>
            <a:r>
              <a:rPr lang="en-US" dirty="0" smtClean="0"/>
              <a:t>11 Hospitals</a:t>
            </a:r>
          </a:p>
          <a:p>
            <a:pPr>
              <a:spcBef>
                <a:spcPts val="1200"/>
              </a:spcBef>
            </a:pPr>
            <a:r>
              <a:rPr lang="en-US" dirty="0" smtClean="0"/>
              <a:t>~300 practices/ clinics</a:t>
            </a:r>
          </a:p>
          <a:p>
            <a:pPr>
              <a:spcBef>
                <a:spcPts val="1200"/>
              </a:spcBef>
            </a:pPr>
            <a:r>
              <a:rPr lang="en-US" dirty="0" smtClean="0"/>
              <a:t>264 Interfaces/127 ambulatory CCDs</a:t>
            </a:r>
          </a:p>
          <a:p>
            <a:pPr>
              <a:spcBef>
                <a:spcPts val="1200"/>
              </a:spcBef>
            </a:pPr>
            <a:r>
              <a:rPr lang="en-US" dirty="0" smtClean="0"/>
              <a:t>12+ EHR vendors</a:t>
            </a:r>
          </a:p>
          <a:p>
            <a:pPr>
              <a:spcBef>
                <a:spcPts val="1200"/>
              </a:spcBef>
            </a:pPr>
            <a:r>
              <a:rPr lang="en-US" dirty="0" smtClean="0"/>
              <a:t>6 Coordinated Care Organizations </a:t>
            </a:r>
          </a:p>
          <a:p>
            <a:pPr>
              <a:spcBef>
                <a:spcPts val="1200"/>
              </a:spcBef>
            </a:pPr>
            <a:r>
              <a:rPr lang="en-US" dirty="0" smtClean="0"/>
              <a:t>4 CCBHCs</a:t>
            </a:r>
          </a:p>
          <a:p>
            <a:pPr>
              <a:spcBef>
                <a:spcPts val="1200"/>
              </a:spcBef>
            </a:pPr>
            <a:r>
              <a:rPr lang="en-US" dirty="0" smtClean="0"/>
              <a:t>7 Substance Use Treatment Providers connecting</a:t>
            </a:r>
          </a:p>
          <a:p>
            <a:endParaRPr lang="en-US" dirty="0"/>
          </a:p>
          <a:p>
            <a:endParaRPr lang="en-US" dirty="0"/>
          </a:p>
        </p:txBody>
      </p:sp>
      <p:sp>
        <p:nvSpPr>
          <p:cNvPr id="321" name="Title 1"/>
          <p:cNvSpPr txBox="1">
            <a:spLocks/>
          </p:cNvSpPr>
          <p:nvPr/>
        </p:nvSpPr>
        <p:spPr>
          <a:xfrm>
            <a:off x="-1979" y="0"/>
            <a:ext cx="4053349"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Participation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5351" y="1143000"/>
            <a:ext cx="485219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2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152400"/>
            <a:ext cx="8229600" cy="1143000"/>
          </a:xfrm>
        </p:spPr>
        <p:txBody>
          <a:bodyPr/>
          <a:lstStyle/>
          <a:p>
            <a:r>
              <a:rPr lang="en-US" dirty="0"/>
              <a:t>Patients by </a:t>
            </a:r>
            <a:r>
              <a:rPr lang="en-US" dirty="0" smtClean="0"/>
              <a:t>Zip Code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9412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klemire\AppData\Local\Microsoft\Windows\Temporary Internet Files\Content.IE5\57VKRRLY\MP9004424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57200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610600" cy="1143000"/>
          </a:xfrm>
        </p:spPr>
        <p:txBody>
          <a:bodyPr>
            <a:normAutofit/>
          </a:bodyPr>
          <a:lstStyle/>
          <a:p>
            <a:r>
              <a:rPr lang="en-US" sz="3600" dirty="0" smtClean="0"/>
              <a:t>Privacy and Security Considerations</a:t>
            </a:r>
            <a:br>
              <a:rPr lang="en-US" sz="3600" dirty="0" smtClean="0"/>
            </a:br>
            <a:r>
              <a:rPr lang="en-US" sz="2800" dirty="0" smtClean="0"/>
              <a:t>(HIPAA Covered Health Information)</a:t>
            </a:r>
            <a:endParaRPr lang="en-US" sz="3600" dirty="0"/>
          </a:p>
        </p:txBody>
      </p:sp>
      <p:sp>
        <p:nvSpPr>
          <p:cNvPr id="6" name="Content Placeholder 2"/>
          <p:cNvSpPr>
            <a:spLocks noGrp="1"/>
          </p:cNvSpPr>
          <p:nvPr>
            <p:ph idx="1"/>
          </p:nvPr>
        </p:nvSpPr>
        <p:spPr>
          <a:xfrm>
            <a:off x="381000" y="1524000"/>
            <a:ext cx="8305800" cy="5105400"/>
          </a:xfrm>
        </p:spPr>
        <p:txBody>
          <a:bodyPr>
            <a:normAutofit/>
          </a:bodyPr>
          <a:lstStyle/>
          <a:p>
            <a:pPr>
              <a:spcBef>
                <a:spcPts val="1200"/>
              </a:spcBef>
            </a:pPr>
            <a:r>
              <a:rPr lang="en-US" sz="3000" dirty="0" smtClean="0"/>
              <a:t>Patient Non-Participation (opt-out) </a:t>
            </a:r>
          </a:p>
          <a:p>
            <a:pPr>
              <a:spcBef>
                <a:spcPts val="1200"/>
              </a:spcBef>
            </a:pPr>
            <a:r>
              <a:rPr lang="en-US" sz="3000" dirty="0" smtClean="0"/>
              <a:t>User Roles and Access Controls</a:t>
            </a:r>
          </a:p>
          <a:p>
            <a:pPr lvl="1">
              <a:spcBef>
                <a:spcPts val="0"/>
              </a:spcBef>
            </a:pPr>
            <a:r>
              <a:rPr lang="en-US" sz="2600" dirty="0" smtClean="0"/>
              <a:t>Based on patient-provider relationship</a:t>
            </a:r>
          </a:p>
          <a:p>
            <a:pPr lvl="1">
              <a:spcBef>
                <a:spcPts val="0"/>
              </a:spcBef>
            </a:pPr>
            <a:r>
              <a:rPr lang="en-US" sz="2600" dirty="0" smtClean="0"/>
              <a:t>Based on User’s “need to know” </a:t>
            </a:r>
          </a:p>
          <a:p>
            <a:pPr>
              <a:spcBef>
                <a:spcPts val="1200"/>
              </a:spcBef>
            </a:pPr>
            <a:r>
              <a:rPr lang="en-US" sz="3000" dirty="0"/>
              <a:t>User training to reinforce appropriate use</a:t>
            </a:r>
          </a:p>
          <a:p>
            <a:pPr lvl="1">
              <a:spcBef>
                <a:spcPts val="1200"/>
              </a:spcBef>
            </a:pPr>
            <a:r>
              <a:rPr lang="en-US" sz="2600" dirty="0" smtClean="0"/>
              <a:t>Privacy &amp; security policies </a:t>
            </a:r>
            <a:r>
              <a:rPr lang="en-US" sz="2400" dirty="0" smtClean="0"/>
              <a:t>(HIPAA, 42CFR Part 2)</a:t>
            </a:r>
          </a:p>
          <a:p>
            <a:pPr>
              <a:spcBef>
                <a:spcPts val="1200"/>
              </a:spcBef>
            </a:pPr>
            <a:r>
              <a:rPr lang="en-US" sz="3000" dirty="0" smtClean="0"/>
              <a:t>Monitoring </a:t>
            </a:r>
            <a:r>
              <a:rPr lang="en-US" sz="3000" dirty="0"/>
              <a:t>usage </a:t>
            </a:r>
            <a:endParaRPr lang="en-US" sz="3000" dirty="0" smtClean="0"/>
          </a:p>
          <a:p>
            <a:pPr>
              <a:spcBef>
                <a:spcPts val="1200"/>
              </a:spcBef>
            </a:pPr>
            <a:r>
              <a:rPr lang="en-US" sz="3000" dirty="0" smtClean="0"/>
              <a:t>Sanctions for misuse</a:t>
            </a:r>
          </a:p>
          <a:p>
            <a:endParaRPr lang="en-US" sz="2400" dirty="0" smtClean="0"/>
          </a:p>
        </p:txBody>
      </p:sp>
    </p:spTree>
    <p:extLst>
      <p:ext uri="{BB962C8B-B14F-4D97-AF65-F5344CB8AC3E}">
        <p14:creationId xmlns:p14="http://schemas.microsoft.com/office/powerpoint/2010/main" val="227338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229600" cy="1829761"/>
          </a:xfrm>
        </p:spPr>
        <p:txBody>
          <a:bodyPr>
            <a:normAutofit/>
          </a:bodyPr>
          <a:lstStyle/>
          <a:p>
            <a:pPr algn="ctr"/>
            <a:r>
              <a:rPr lang="en-US" sz="4400" dirty="0" smtClean="0"/>
              <a:t>Consent Management Model </a:t>
            </a:r>
            <a:endParaRPr lang="en-US" sz="4400" dirty="0"/>
          </a:p>
        </p:txBody>
      </p:sp>
      <p:sp>
        <p:nvSpPr>
          <p:cNvPr id="5" name="Subtitle 4"/>
          <p:cNvSpPr>
            <a:spLocks noGrp="1"/>
          </p:cNvSpPr>
          <p:nvPr>
            <p:ph type="subTitle" idx="1"/>
          </p:nvPr>
        </p:nvSpPr>
        <p:spPr/>
        <p:txBody>
          <a:bodyPr/>
          <a:lstStyle/>
          <a:p>
            <a:pPr algn="ctr"/>
            <a:r>
              <a:rPr lang="en-US" dirty="0" smtClean="0"/>
              <a:t>for Behavioral Health Information Exchange</a:t>
            </a:r>
            <a:endParaRPr lang="en-US" dirty="0"/>
          </a:p>
        </p:txBody>
      </p:sp>
    </p:spTree>
    <p:extLst>
      <p:ext uri="{BB962C8B-B14F-4D97-AF65-F5344CB8AC3E}">
        <p14:creationId xmlns:p14="http://schemas.microsoft.com/office/powerpoint/2010/main" val="7000809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US" dirty="0"/>
              <a:t>Bridge the information divide between physical health care and behavioral health care services and </a:t>
            </a:r>
            <a:r>
              <a:rPr lang="en-US" dirty="0" smtClean="0"/>
              <a:t>providers</a:t>
            </a:r>
            <a:endParaRPr lang="en-US" dirty="0"/>
          </a:p>
          <a:p>
            <a:pPr>
              <a:spcAft>
                <a:spcPts val="1200"/>
              </a:spcAft>
            </a:pPr>
            <a:r>
              <a:rPr lang="en-US" dirty="0" smtClean="0"/>
              <a:t>Support coordination across the care team</a:t>
            </a:r>
          </a:p>
          <a:p>
            <a:pPr>
              <a:spcAft>
                <a:spcPts val="1200"/>
              </a:spcAft>
            </a:pPr>
            <a:r>
              <a:rPr lang="en-US" dirty="0" smtClean="0"/>
              <a:t>Improve care for those with serious mental illness who are 3times more likely to have comorbidities (diabetes</a:t>
            </a:r>
            <a:r>
              <a:rPr lang="en-US" dirty="0"/>
              <a:t>, diseases of the heart, respiratory disorders, stroke and </a:t>
            </a:r>
            <a:r>
              <a:rPr lang="en-US" dirty="0" smtClean="0"/>
              <a:t>arthritis)</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211480857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2410DAF308904AAE543C99F99503DB" ma:contentTypeVersion="5" ma:contentTypeDescription="Create a new document." ma:contentTypeScope="" ma:versionID="d042e45db7e5d89bdc0411c3a65921b5">
  <xsd:schema xmlns:xsd="http://www.w3.org/2001/XMLSchema" xmlns:xs="http://www.w3.org/2001/XMLSchema" xmlns:p="http://schemas.microsoft.com/office/2006/metadata/properties" xmlns:ns2="e5f45e6a-0c05-4f9c-a6ae-bd86d2e31d31" xmlns:ns3="2bfdd852-4ec9-485c-ae6f-35a326f5361a" targetNamespace="http://schemas.microsoft.com/office/2006/metadata/properties" ma:root="true" ma:fieldsID="e9a73db0425b8ddb688c57359f7348d9" ns2:_="" ns3:_="">
    <xsd:import namespace="e5f45e6a-0c05-4f9c-a6ae-bd86d2e31d31"/>
    <xsd:import namespace="2bfdd852-4ec9-485c-ae6f-35a326f536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45e6a-0c05-4f9c-a6ae-bd86d2e31d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fdd852-4ec9-485c-ae6f-35a326f5361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D17A6-26FC-4ADD-9BEA-706883DAA628}">
  <ds:schemaRefs>
    <ds:schemaRef ds:uri="http://purl.org/dc/terms/"/>
    <ds:schemaRef ds:uri="http://schemas.microsoft.com/office/2006/documentManagement/types"/>
    <ds:schemaRef ds:uri="e5f45e6a-0c05-4f9c-a6ae-bd86d2e31d3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2bfdd852-4ec9-485c-ae6f-35a326f5361a"/>
    <ds:schemaRef ds:uri="http://www.w3.org/XML/1998/namespace"/>
    <ds:schemaRef ds:uri="http://purl.org/dc/elements/1.1/"/>
  </ds:schemaRefs>
</ds:datastoreItem>
</file>

<file path=customXml/itemProps2.xml><?xml version="1.0" encoding="utf-8"?>
<ds:datastoreItem xmlns:ds="http://schemas.openxmlformats.org/officeDocument/2006/customXml" ds:itemID="{2DBF0FFD-1A56-4488-BF0C-962E579F9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45e6a-0c05-4f9c-a6ae-bd86d2e31d31"/>
    <ds:schemaRef ds:uri="2bfdd852-4ec9-485c-ae6f-35a326f53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74EF95-4FD0-4A26-8887-CF229FBCB7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14678</TotalTime>
  <Words>1058</Words>
  <Application>Microsoft Office PowerPoint</Application>
  <PresentationFormat>On-screen Show (4:3)</PresentationFormat>
  <Paragraphs>131</Paragraphs>
  <Slides>17</Slides>
  <Notes>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Our pledge:          reliability, integrity and trust  </vt:lpstr>
      <vt:lpstr>Who We Are</vt:lpstr>
      <vt:lpstr>What we do…</vt:lpstr>
      <vt:lpstr>Architecture</vt:lpstr>
      <vt:lpstr>Coverage Area</vt:lpstr>
      <vt:lpstr>Patients by Zip Code</vt:lpstr>
      <vt:lpstr>Privacy and Security Considerations (HIPAA Covered Health Information)</vt:lpstr>
      <vt:lpstr>Consent Management Model </vt:lpstr>
      <vt:lpstr>Purpose</vt:lpstr>
      <vt:lpstr>Principles: BH Information Exchange</vt:lpstr>
      <vt:lpstr>Findings: Managing Consent</vt:lpstr>
      <vt:lpstr>Consent Model Parameters</vt:lpstr>
      <vt:lpstr>Consent Model Functionality</vt:lpstr>
      <vt:lpstr>Challenges</vt:lpstr>
      <vt:lpstr>Opportunities*</vt:lpstr>
      <vt:lpstr>Questions?  Comments!        Concerns…</vt:lpstr>
      <vt:lpstr>Guiding Principles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 Health Information Exchange</dc:title>
  <dc:creator>Gina Bianco</dc:creator>
  <cp:lastModifiedBy>Gina Bianco</cp:lastModifiedBy>
  <cp:revision>681</cp:revision>
  <cp:lastPrinted>2015-10-08T14:35:12Z</cp:lastPrinted>
  <dcterms:created xsi:type="dcterms:W3CDTF">2012-11-15T17:23:31Z</dcterms:created>
  <dcterms:modified xsi:type="dcterms:W3CDTF">2017-07-28T19:53:56Z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0x010100422410DAF308904AAE543C99F99503DB</vt:lpwstr>
  </property>
</Properties>
</file>